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96" r:id="rId6"/>
    <p:sldId id="279" r:id="rId7"/>
    <p:sldId id="286" r:id="rId8"/>
    <p:sldId id="260" r:id="rId9"/>
    <p:sldId id="261" r:id="rId10"/>
    <p:sldId id="291" r:id="rId11"/>
    <p:sldId id="262" r:id="rId12"/>
    <p:sldId id="263" r:id="rId13"/>
    <p:sldId id="264" r:id="rId14"/>
    <p:sldId id="287" r:id="rId15"/>
    <p:sldId id="265" r:id="rId16"/>
    <p:sldId id="266" r:id="rId17"/>
    <p:sldId id="267" r:id="rId18"/>
    <p:sldId id="268" r:id="rId19"/>
    <p:sldId id="269" r:id="rId20"/>
    <p:sldId id="270" r:id="rId21"/>
    <p:sldId id="274" r:id="rId22"/>
    <p:sldId id="271" r:id="rId23"/>
    <p:sldId id="272" r:id="rId24"/>
    <p:sldId id="273" r:id="rId25"/>
    <p:sldId id="292" r:id="rId26"/>
    <p:sldId id="275" r:id="rId27"/>
    <p:sldId id="276" r:id="rId28"/>
    <p:sldId id="293" r:id="rId29"/>
    <p:sldId id="280" r:id="rId30"/>
    <p:sldId id="277" r:id="rId31"/>
    <p:sldId id="278" r:id="rId32"/>
    <p:sldId id="288" r:id="rId33"/>
    <p:sldId id="281" r:id="rId34"/>
    <p:sldId id="294" r:id="rId35"/>
    <p:sldId id="282" r:id="rId36"/>
    <p:sldId id="295" r:id="rId37"/>
    <p:sldId id="283" r:id="rId38"/>
    <p:sldId id="284" r:id="rId39"/>
    <p:sldId id="289" r:id="rId40"/>
    <p:sldId id="285" r:id="rId41"/>
    <p:sldId id="290" r:id="rId4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9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4" Type="http://schemas.openxmlformats.org/officeDocument/2006/relationships/image" Target="../media/image12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4" Type="http://schemas.openxmlformats.org/officeDocument/2006/relationships/image" Target="../media/image1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2281FC9-EEB2-4412-AC71-00108A439773}" type="doc">
      <dgm:prSet loTypeId="urn:microsoft.com/office/officeart/2018/2/layout/IconLabelDescription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F7283325-680D-43E9-B4FF-6534A5468D2C}">
      <dgm:prSet/>
      <dgm:spPr/>
      <dgm:t>
        <a:bodyPr/>
        <a:lstStyle/>
        <a:p>
          <a:pPr>
            <a:defRPr b="1"/>
          </a:pPr>
          <a:r>
            <a:rPr lang="en-US"/>
            <a:t>Collection factory method:</a:t>
          </a:r>
        </a:p>
      </dgm:t>
    </dgm:pt>
    <dgm:pt modelId="{ADB6017A-71FB-4737-BDF9-A744669C262B}" type="parTrans" cxnId="{2BA730EA-2BD4-4088-8054-9CC714818593}">
      <dgm:prSet/>
      <dgm:spPr/>
      <dgm:t>
        <a:bodyPr/>
        <a:lstStyle/>
        <a:p>
          <a:endParaRPr lang="en-US"/>
        </a:p>
      </dgm:t>
    </dgm:pt>
    <dgm:pt modelId="{4F8F19A9-B2E6-4698-9956-A8A845B990F2}" type="sibTrans" cxnId="{2BA730EA-2BD4-4088-8054-9CC714818593}">
      <dgm:prSet/>
      <dgm:spPr/>
      <dgm:t>
        <a:bodyPr/>
        <a:lstStyle/>
        <a:p>
          <a:endParaRPr lang="en-US"/>
        </a:p>
      </dgm:t>
    </dgm:pt>
    <dgm:pt modelId="{2AD77BE8-1326-4013-BAEA-4923C88FE235}">
      <dgm:prSet/>
      <dgm:spPr/>
      <dgm:t>
        <a:bodyPr/>
        <a:lstStyle/>
        <a:p>
          <a:r>
            <a:rPr lang="en-US" i="1"/>
            <a:t>List.of</a:t>
          </a:r>
          <a:r>
            <a:rPr lang="en-US"/>
            <a:t>, </a:t>
          </a:r>
          <a:r>
            <a:rPr lang="en-US" i="1"/>
            <a:t>Set.of</a:t>
          </a:r>
          <a:r>
            <a:rPr lang="en-US"/>
            <a:t>, </a:t>
          </a:r>
          <a:r>
            <a:rPr lang="en-US" i="1"/>
            <a:t>Map.of</a:t>
          </a:r>
          <a:r>
            <a:rPr lang="en-US"/>
            <a:t>, </a:t>
          </a:r>
          <a:r>
            <a:rPr lang="en-US" i="1"/>
            <a:t>Map.ofEntry</a:t>
          </a:r>
          <a:r>
            <a:rPr lang="en-US"/>
            <a:t> + </a:t>
          </a:r>
          <a:r>
            <a:rPr lang="en-US" i="1"/>
            <a:t>Map.entry</a:t>
          </a:r>
          <a:endParaRPr lang="en-US"/>
        </a:p>
      </dgm:t>
    </dgm:pt>
    <dgm:pt modelId="{7F58712B-5237-4F34-B584-E3D57AABA1C9}" type="parTrans" cxnId="{AE6ED87C-2944-47BD-B643-0F0D7B611BCC}">
      <dgm:prSet/>
      <dgm:spPr/>
      <dgm:t>
        <a:bodyPr/>
        <a:lstStyle/>
        <a:p>
          <a:endParaRPr lang="en-US"/>
        </a:p>
      </dgm:t>
    </dgm:pt>
    <dgm:pt modelId="{41755F24-F534-4BCE-9394-3586A993DE2E}" type="sibTrans" cxnId="{AE6ED87C-2944-47BD-B643-0F0D7B611BCC}">
      <dgm:prSet/>
      <dgm:spPr/>
      <dgm:t>
        <a:bodyPr/>
        <a:lstStyle/>
        <a:p>
          <a:endParaRPr lang="en-US"/>
        </a:p>
      </dgm:t>
    </dgm:pt>
    <dgm:pt modelId="{6885577C-0EFA-44CF-A726-AA36E1543E5B}">
      <dgm:prSet/>
      <dgm:spPr/>
      <dgm:t>
        <a:bodyPr/>
        <a:lstStyle/>
        <a:p>
          <a:r>
            <a:rPr lang="en-US"/>
            <a:t>Create </a:t>
          </a:r>
          <a:r>
            <a:rPr lang="en-US" i="1"/>
            <a:t>shallowly immutable </a:t>
          </a:r>
          <a:r>
            <a:rPr lang="en-US"/>
            <a:t>collection (no add, no remove and no modify)</a:t>
          </a:r>
        </a:p>
      </dgm:t>
    </dgm:pt>
    <dgm:pt modelId="{6FE1D28F-79F4-4019-A32D-7B57A219F325}" type="parTrans" cxnId="{BB48F7F2-03BD-4D12-87D8-1C8DA238950E}">
      <dgm:prSet/>
      <dgm:spPr/>
      <dgm:t>
        <a:bodyPr/>
        <a:lstStyle/>
        <a:p>
          <a:endParaRPr lang="en-US"/>
        </a:p>
      </dgm:t>
    </dgm:pt>
    <dgm:pt modelId="{D5F83701-84AA-4632-A5B6-9C23730FEFB6}" type="sibTrans" cxnId="{BB48F7F2-03BD-4D12-87D8-1C8DA238950E}">
      <dgm:prSet/>
      <dgm:spPr/>
      <dgm:t>
        <a:bodyPr/>
        <a:lstStyle/>
        <a:p>
          <a:endParaRPr lang="en-US"/>
        </a:p>
      </dgm:t>
    </dgm:pt>
    <dgm:pt modelId="{E5E95ACE-99DF-4302-999D-24AF0ACC3BAF}">
      <dgm:prSet/>
      <dgm:spPr/>
      <dgm:t>
        <a:bodyPr/>
        <a:lstStyle/>
        <a:p>
          <a:pPr>
            <a:defRPr b="1"/>
          </a:pPr>
          <a:r>
            <a:rPr lang="en-US"/>
            <a:t>Private methods inside interface</a:t>
          </a:r>
        </a:p>
      </dgm:t>
    </dgm:pt>
    <dgm:pt modelId="{DC4AC785-1D2F-4CA7-B92E-50690A6E792C}" type="parTrans" cxnId="{990B34B7-C25B-41B7-8BD5-072148AD30FD}">
      <dgm:prSet/>
      <dgm:spPr/>
      <dgm:t>
        <a:bodyPr/>
        <a:lstStyle/>
        <a:p>
          <a:endParaRPr lang="en-US"/>
        </a:p>
      </dgm:t>
    </dgm:pt>
    <dgm:pt modelId="{929F42BF-A112-4198-AE20-D36901203A64}" type="sibTrans" cxnId="{990B34B7-C25B-41B7-8BD5-072148AD30FD}">
      <dgm:prSet/>
      <dgm:spPr/>
      <dgm:t>
        <a:bodyPr/>
        <a:lstStyle/>
        <a:p>
          <a:endParaRPr lang="en-US"/>
        </a:p>
      </dgm:t>
    </dgm:pt>
    <dgm:pt modelId="{8781FA97-9931-4CBE-93E1-1A5088B2B73E}">
      <dgm:prSet/>
      <dgm:spPr/>
      <dgm:t>
        <a:bodyPr/>
        <a:lstStyle/>
        <a:p>
          <a:r>
            <a:rPr lang="en-US"/>
            <a:t>Support methods reserved only for the interface</a:t>
          </a:r>
        </a:p>
      </dgm:t>
    </dgm:pt>
    <dgm:pt modelId="{E63D6DB9-EA7E-4029-B263-72D3BAC4EE43}" type="parTrans" cxnId="{1B7560A5-A272-4B41-826E-09BE5977A230}">
      <dgm:prSet/>
      <dgm:spPr/>
      <dgm:t>
        <a:bodyPr/>
        <a:lstStyle/>
        <a:p>
          <a:endParaRPr lang="en-US"/>
        </a:p>
      </dgm:t>
    </dgm:pt>
    <dgm:pt modelId="{A06E6F96-AF78-4DD0-9872-9B3CAF2A8D6B}" type="sibTrans" cxnId="{1B7560A5-A272-4B41-826E-09BE5977A230}">
      <dgm:prSet/>
      <dgm:spPr/>
      <dgm:t>
        <a:bodyPr/>
        <a:lstStyle/>
        <a:p>
          <a:endParaRPr lang="en-US"/>
        </a:p>
      </dgm:t>
    </dgm:pt>
    <dgm:pt modelId="{C392BB34-24A2-484D-9EF4-72C034900CCF}" type="pres">
      <dgm:prSet presAssocID="{82281FC9-EEB2-4412-AC71-00108A439773}" presName="root" presStyleCnt="0">
        <dgm:presLayoutVars>
          <dgm:dir/>
          <dgm:resizeHandles val="exact"/>
        </dgm:presLayoutVars>
      </dgm:prSet>
      <dgm:spPr/>
    </dgm:pt>
    <dgm:pt modelId="{181FAC47-8E73-476F-93D6-917D4502DCB7}" type="pres">
      <dgm:prSet presAssocID="{F7283325-680D-43E9-B4FF-6534A5468D2C}" presName="compNode" presStyleCnt="0"/>
      <dgm:spPr/>
    </dgm:pt>
    <dgm:pt modelId="{237E9150-55E8-45B6-A608-1F1BC1CE21A3}" type="pres">
      <dgm:prSet presAssocID="{F7283325-680D-43E9-B4FF-6534A5468D2C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actory"/>
        </a:ext>
      </dgm:extLst>
    </dgm:pt>
    <dgm:pt modelId="{8C31AB65-4FCD-4B74-83D1-32034496F0F1}" type="pres">
      <dgm:prSet presAssocID="{F7283325-680D-43E9-B4FF-6534A5468D2C}" presName="iconSpace" presStyleCnt="0"/>
      <dgm:spPr/>
    </dgm:pt>
    <dgm:pt modelId="{FBDA1224-A13A-4E7D-858F-4DE0558C2750}" type="pres">
      <dgm:prSet presAssocID="{F7283325-680D-43E9-B4FF-6534A5468D2C}" presName="parTx" presStyleLbl="revTx" presStyleIdx="0" presStyleCnt="4">
        <dgm:presLayoutVars>
          <dgm:chMax val="0"/>
          <dgm:chPref val="0"/>
        </dgm:presLayoutVars>
      </dgm:prSet>
      <dgm:spPr/>
    </dgm:pt>
    <dgm:pt modelId="{D4BE017C-03A5-4274-8BF3-F31B9577A652}" type="pres">
      <dgm:prSet presAssocID="{F7283325-680D-43E9-B4FF-6534A5468D2C}" presName="txSpace" presStyleCnt="0"/>
      <dgm:spPr/>
    </dgm:pt>
    <dgm:pt modelId="{C128B619-5173-472C-92BC-4853CE58607C}" type="pres">
      <dgm:prSet presAssocID="{F7283325-680D-43E9-B4FF-6534A5468D2C}" presName="desTx" presStyleLbl="revTx" presStyleIdx="1" presStyleCnt="4">
        <dgm:presLayoutVars/>
      </dgm:prSet>
      <dgm:spPr/>
    </dgm:pt>
    <dgm:pt modelId="{4963C1CE-38F2-4AA9-B562-334C88EC9598}" type="pres">
      <dgm:prSet presAssocID="{4F8F19A9-B2E6-4698-9956-A8A845B990F2}" presName="sibTrans" presStyleCnt="0"/>
      <dgm:spPr/>
    </dgm:pt>
    <dgm:pt modelId="{AEACD68F-4228-484D-9A8C-09AEE3700EE7}" type="pres">
      <dgm:prSet presAssocID="{E5E95ACE-99DF-4302-999D-24AF0ACC3BAF}" presName="compNode" presStyleCnt="0"/>
      <dgm:spPr/>
    </dgm:pt>
    <dgm:pt modelId="{82F4CA7C-B279-4F57-862C-F9CE163DD75F}" type="pres">
      <dgm:prSet presAssocID="{E5E95ACE-99DF-4302-999D-24AF0ACC3BAF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aptop"/>
        </a:ext>
      </dgm:extLst>
    </dgm:pt>
    <dgm:pt modelId="{C50E9990-A720-4167-B9B1-BF42DE8E9B63}" type="pres">
      <dgm:prSet presAssocID="{E5E95ACE-99DF-4302-999D-24AF0ACC3BAF}" presName="iconSpace" presStyleCnt="0"/>
      <dgm:spPr/>
    </dgm:pt>
    <dgm:pt modelId="{2F2B8C53-FDAC-4E47-BF6D-9E21828BE467}" type="pres">
      <dgm:prSet presAssocID="{E5E95ACE-99DF-4302-999D-24AF0ACC3BAF}" presName="parTx" presStyleLbl="revTx" presStyleIdx="2" presStyleCnt="4">
        <dgm:presLayoutVars>
          <dgm:chMax val="0"/>
          <dgm:chPref val="0"/>
        </dgm:presLayoutVars>
      </dgm:prSet>
      <dgm:spPr/>
    </dgm:pt>
    <dgm:pt modelId="{F0326E5F-AA06-4642-886B-666D735B5207}" type="pres">
      <dgm:prSet presAssocID="{E5E95ACE-99DF-4302-999D-24AF0ACC3BAF}" presName="txSpace" presStyleCnt="0"/>
      <dgm:spPr/>
    </dgm:pt>
    <dgm:pt modelId="{4D5730E4-0E52-4943-A7C2-6F8CAF208AB4}" type="pres">
      <dgm:prSet presAssocID="{E5E95ACE-99DF-4302-999D-24AF0ACC3BAF}" presName="desTx" presStyleLbl="revTx" presStyleIdx="3" presStyleCnt="4">
        <dgm:presLayoutVars/>
      </dgm:prSet>
      <dgm:spPr/>
    </dgm:pt>
  </dgm:ptLst>
  <dgm:cxnLst>
    <dgm:cxn modelId="{B087CB65-EF0C-49A6-A32A-91F8067C4585}" type="presOf" srcId="{E5E95ACE-99DF-4302-999D-24AF0ACC3BAF}" destId="{2F2B8C53-FDAC-4E47-BF6D-9E21828BE467}" srcOrd="0" destOrd="0" presId="urn:microsoft.com/office/officeart/2018/2/layout/IconLabelDescriptionList"/>
    <dgm:cxn modelId="{ADBA217B-802C-49AC-9344-08AF5D57AF8A}" type="presOf" srcId="{2AD77BE8-1326-4013-BAEA-4923C88FE235}" destId="{C128B619-5173-472C-92BC-4853CE58607C}" srcOrd="0" destOrd="0" presId="urn:microsoft.com/office/officeart/2018/2/layout/IconLabelDescriptionList"/>
    <dgm:cxn modelId="{7FD5B77C-4B90-4C99-949D-BF13E25B4666}" type="presOf" srcId="{F7283325-680D-43E9-B4FF-6534A5468D2C}" destId="{FBDA1224-A13A-4E7D-858F-4DE0558C2750}" srcOrd="0" destOrd="0" presId="urn:microsoft.com/office/officeart/2018/2/layout/IconLabelDescriptionList"/>
    <dgm:cxn modelId="{AE6ED87C-2944-47BD-B643-0F0D7B611BCC}" srcId="{F7283325-680D-43E9-B4FF-6534A5468D2C}" destId="{2AD77BE8-1326-4013-BAEA-4923C88FE235}" srcOrd="0" destOrd="0" parTransId="{7F58712B-5237-4F34-B584-E3D57AABA1C9}" sibTransId="{41755F24-F534-4BCE-9394-3586A993DE2E}"/>
    <dgm:cxn modelId="{308B029F-F704-4013-927A-EB546869633A}" type="presOf" srcId="{82281FC9-EEB2-4412-AC71-00108A439773}" destId="{C392BB34-24A2-484D-9EF4-72C034900CCF}" srcOrd="0" destOrd="0" presId="urn:microsoft.com/office/officeart/2018/2/layout/IconLabelDescriptionList"/>
    <dgm:cxn modelId="{1B7560A5-A272-4B41-826E-09BE5977A230}" srcId="{E5E95ACE-99DF-4302-999D-24AF0ACC3BAF}" destId="{8781FA97-9931-4CBE-93E1-1A5088B2B73E}" srcOrd="0" destOrd="0" parTransId="{E63D6DB9-EA7E-4029-B263-72D3BAC4EE43}" sibTransId="{A06E6F96-AF78-4DD0-9872-9B3CAF2A8D6B}"/>
    <dgm:cxn modelId="{2EB0D5B4-64F9-4C9E-B7F1-DD39D410BE25}" type="presOf" srcId="{6885577C-0EFA-44CF-A726-AA36E1543E5B}" destId="{C128B619-5173-472C-92BC-4853CE58607C}" srcOrd="0" destOrd="1" presId="urn:microsoft.com/office/officeart/2018/2/layout/IconLabelDescriptionList"/>
    <dgm:cxn modelId="{990B34B7-C25B-41B7-8BD5-072148AD30FD}" srcId="{82281FC9-EEB2-4412-AC71-00108A439773}" destId="{E5E95ACE-99DF-4302-999D-24AF0ACC3BAF}" srcOrd="1" destOrd="0" parTransId="{DC4AC785-1D2F-4CA7-B92E-50690A6E792C}" sibTransId="{929F42BF-A112-4198-AE20-D36901203A64}"/>
    <dgm:cxn modelId="{2BA730EA-2BD4-4088-8054-9CC714818593}" srcId="{82281FC9-EEB2-4412-AC71-00108A439773}" destId="{F7283325-680D-43E9-B4FF-6534A5468D2C}" srcOrd="0" destOrd="0" parTransId="{ADB6017A-71FB-4737-BDF9-A744669C262B}" sibTransId="{4F8F19A9-B2E6-4698-9956-A8A845B990F2}"/>
    <dgm:cxn modelId="{80B226EF-AB6A-4C18-93B1-5779FAB75AD4}" type="presOf" srcId="{8781FA97-9931-4CBE-93E1-1A5088B2B73E}" destId="{4D5730E4-0E52-4943-A7C2-6F8CAF208AB4}" srcOrd="0" destOrd="0" presId="urn:microsoft.com/office/officeart/2018/2/layout/IconLabelDescriptionList"/>
    <dgm:cxn modelId="{BB48F7F2-03BD-4D12-87D8-1C8DA238950E}" srcId="{F7283325-680D-43E9-B4FF-6534A5468D2C}" destId="{6885577C-0EFA-44CF-A726-AA36E1543E5B}" srcOrd="1" destOrd="0" parTransId="{6FE1D28F-79F4-4019-A32D-7B57A219F325}" sibTransId="{D5F83701-84AA-4632-A5B6-9C23730FEFB6}"/>
    <dgm:cxn modelId="{B25C725D-D99E-40A8-B15F-200107F286EA}" type="presParOf" srcId="{C392BB34-24A2-484D-9EF4-72C034900CCF}" destId="{181FAC47-8E73-476F-93D6-917D4502DCB7}" srcOrd="0" destOrd="0" presId="urn:microsoft.com/office/officeart/2018/2/layout/IconLabelDescriptionList"/>
    <dgm:cxn modelId="{59D7A03D-7FD4-4398-A328-8AEE96D68B04}" type="presParOf" srcId="{181FAC47-8E73-476F-93D6-917D4502DCB7}" destId="{237E9150-55E8-45B6-A608-1F1BC1CE21A3}" srcOrd="0" destOrd="0" presId="urn:microsoft.com/office/officeart/2018/2/layout/IconLabelDescriptionList"/>
    <dgm:cxn modelId="{943061FD-F16A-464E-B639-CCA0294C050C}" type="presParOf" srcId="{181FAC47-8E73-476F-93D6-917D4502DCB7}" destId="{8C31AB65-4FCD-4B74-83D1-32034496F0F1}" srcOrd="1" destOrd="0" presId="urn:microsoft.com/office/officeart/2018/2/layout/IconLabelDescriptionList"/>
    <dgm:cxn modelId="{C7CA6544-1128-4B57-B69E-5ADEDCF021A7}" type="presParOf" srcId="{181FAC47-8E73-476F-93D6-917D4502DCB7}" destId="{FBDA1224-A13A-4E7D-858F-4DE0558C2750}" srcOrd="2" destOrd="0" presId="urn:microsoft.com/office/officeart/2018/2/layout/IconLabelDescriptionList"/>
    <dgm:cxn modelId="{F55CD1C9-0EDF-4452-827F-296E4ADDE027}" type="presParOf" srcId="{181FAC47-8E73-476F-93D6-917D4502DCB7}" destId="{D4BE017C-03A5-4274-8BF3-F31B9577A652}" srcOrd="3" destOrd="0" presId="urn:microsoft.com/office/officeart/2018/2/layout/IconLabelDescriptionList"/>
    <dgm:cxn modelId="{2FC3DAD8-A6E0-49A6-8106-4DBAF79B968F}" type="presParOf" srcId="{181FAC47-8E73-476F-93D6-917D4502DCB7}" destId="{C128B619-5173-472C-92BC-4853CE58607C}" srcOrd="4" destOrd="0" presId="urn:microsoft.com/office/officeart/2018/2/layout/IconLabelDescriptionList"/>
    <dgm:cxn modelId="{9C502A52-8576-4EFA-A830-506DB6008600}" type="presParOf" srcId="{C392BB34-24A2-484D-9EF4-72C034900CCF}" destId="{4963C1CE-38F2-4AA9-B562-334C88EC9598}" srcOrd="1" destOrd="0" presId="urn:microsoft.com/office/officeart/2018/2/layout/IconLabelDescriptionList"/>
    <dgm:cxn modelId="{BAF9EB2E-F7D9-42D3-BFFA-FDF915EC4A38}" type="presParOf" srcId="{C392BB34-24A2-484D-9EF4-72C034900CCF}" destId="{AEACD68F-4228-484D-9A8C-09AEE3700EE7}" srcOrd="2" destOrd="0" presId="urn:microsoft.com/office/officeart/2018/2/layout/IconLabelDescriptionList"/>
    <dgm:cxn modelId="{1A83019B-2B90-45F3-BE3F-68C51D6C2014}" type="presParOf" srcId="{AEACD68F-4228-484D-9A8C-09AEE3700EE7}" destId="{82F4CA7C-B279-4F57-862C-F9CE163DD75F}" srcOrd="0" destOrd="0" presId="urn:microsoft.com/office/officeart/2018/2/layout/IconLabelDescriptionList"/>
    <dgm:cxn modelId="{78FCCB1A-9635-4345-8007-50A8011B25A4}" type="presParOf" srcId="{AEACD68F-4228-484D-9A8C-09AEE3700EE7}" destId="{C50E9990-A720-4167-B9B1-BF42DE8E9B63}" srcOrd="1" destOrd="0" presId="urn:microsoft.com/office/officeart/2018/2/layout/IconLabelDescriptionList"/>
    <dgm:cxn modelId="{94640BFB-155D-4953-AAA3-0EAABDA819A4}" type="presParOf" srcId="{AEACD68F-4228-484D-9A8C-09AEE3700EE7}" destId="{2F2B8C53-FDAC-4E47-BF6D-9E21828BE467}" srcOrd="2" destOrd="0" presId="urn:microsoft.com/office/officeart/2018/2/layout/IconLabelDescriptionList"/>
    <dgm:cxn modelId="{5A8A6287-8695-4D51-BA7E-F4566909421C}" type="presParOf" srcId="{AEACD68F-4228-484D-9A8C-09AEE3700EE7}" destId="{F0326E5F-AA06-4642-886B-666D735B5207}" srcOrd="3" destOrd="0" presId="urn:microsoft.com/office/officeart/2018/2/layout/IconLabelDescriptionList"/>
    <dgm:cxn modelId="{A7794CFF-5383-4FA0-84EE-A3A91D88FEB3}" type="presParOf" srcId="{AEACD68F-4228-484D-9A8C-09AEE3700EE7}" destId="{4D5730E4-0E52-4943-A7C2-6F8CAF208AB4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7E9150-55E8-45B6-A608-1F1BC1CE21A3}">
      <dsp:nvSpPr>
        <dsp:cNvPr id="0" name=""/>
        <dsp:cNvSpPr/>
      </dsp:nvSpPr>
      <dsp:spPr>
        <a:xfrm>
          <a:off x="478837" y="382508"/>
          <a:ext cx="1512000" cy="1512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DA1224-A13A-4E7D-858F-4DE0558C2750}">
      <dsp:nvSpPr>
        <dsp:cNvPr id="0" name=""/>
        <dsp:cNvSpPr/>
      </dsp:nvSpPr>
      <dsp:spPr>
        <a:xfrm>
          <a:off x="478837" y="2029242"/>
          <a:ext cx="432000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400" kern="1200"/>
            <a:t>Collection factory method:</a:t>
          </a:r>
        </a:p>
      </dsp:txBody>
      <dsp:txXfrm>
        <a:off x="478837" y="2029242"/>
        <a:ext cx="4320000" cy="648000"/>
      </dsp:txXfrm>
    </dsp:sp>
    <dsp:sp modelId="{C128B619-5173-472C-92BC-4853CE58607C}">
      <dsp:nvSpPr>
        <dsp:cNvPr id="0" name=""/>
        <dsp:cNvSpPr/>
      </dsp:nvSpPr>
      <dsp:spPr>
        <a:xfrm>
          <a:off x="478837" y="2739909"/>
          <a:ext cx="4320000" cy="7759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i="1" kern="1200"/>
            <a:t>List.of</a:t>
          </a:r>
          <a:r>
            <a:rPr lang="en-US" sz="1700" kern="1200"/>
            <a:t>, </a:t>
          </a:r>
          <a:r>
            <a:rPr lang="en-US" sz="1700" i="1" kern="1200"/>
            <a:t>Set.of</a:t>
          </a:r>
          <a:r>
            <a:rPr lang="en-US" sz="1700" kern="1200"/>
            <a:t>, </a:t>
          </a:r>
          <a:r>
            <a:rPr lang="en-US" sz="1700" i="1" kern="1200"/>
            <a:t>Map.of</a:t>
          </a:r>
          <a:r>
            <a:rPr lang="en-US" sz="1700" kern="1200"/>
            <a:t>, </a:t>
          </a:r>
          <a:r>
            <a:rPr lang="en-US" sz="1700" i="1" kern="1200"/>
            <a:t>Map.ofEntry</a:t>
          </a:r>
          <a:r>
            <a:rPr lang="en-US" sz="1700" kern="1200"/>
            <a:t> + </a:t>
          </a:r>
          <a:r>
            <a:rPr lang="en-US" sz="1700" i="1" kern="1200"/>
            <a:t>Map.entry</a:t>
          </a:r>
          <a:endParaRPr lang="en-US" sz="1700" kern="1200"/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Create </a:t>
          </a:r>
          <a:r>
            <a:rPr lang="en-US" sz="1700" i="1" kern="1200"/>
            <a:t>shallowly immutable </a:t>
          </a:r>
          <a:r>
            <a:rPr lang="en-US" sz="1700" kern="1200"/>
            <a:t>collection (no add, no remove and no modify)</a:t>
          </a:r>
        </a:p>
      </dsp:txBody>
      <dsp:txXfrm>
        <a:off x="478837" y="2739909"/>
        <a:ext cx="4320000" cy="775950"/>
      </dsp:txXfrm>
    </dsp:sp>
    <dsp:sp modelId="{82F4CA7C-B279-4F57-862C-F9CE163DD75F}">
      <dsp:nvSpPr>
        <dsp:cNvPr id="0" name=""/>
        <dsp:cNvSpPr/>
      </dsp:nvSpPr>
      <dsp:spPr>
        <a:xfrm>
          <a:off x="5554837" y="382508"/>
          <a:ext cx="1512000" cy="1512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2B8C53-FDAC-4E47-BF6D-9E21828BE467}">
      <dsp:nvSpPr>
        <dsp:cNvPr id="0" name=""/>
        <dsp:cNvSpPr/>
      </dsp:nvSpPr>
      <dsp:spPr>
        <a:xfrm>
          <a:off x="5554837" y="2029242"/>
          <a:ext cx="432000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400" kern="1200"/>
            <a:t>Private methods inside interface</a:t>
          </a:r>
        </a:p>
      </dsp:txBody>
      <dsp:txXfrm>
        <a:off x="5554837" y="2029242"/>
        <a:ext cx="4320000" cy="648000"/>
      </dsp:txXfrm>
    </dsp:sp>
    <dsp:sp modelId="{4D5730E4-0E52-4943-A7C2-6F8CAF208AB4}">
      <dsp:nvSpPr>
        <dsp:cNvPr id="0" name=""/>
        <dsp:cNvSpPr/>
      </dsp:nvSpPr>
      <dsp:spPr>
        <a:xfrm>
          <a:off x="5554837" y="2739909"/>
          <a:ext cx="4320000" cy="7759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Support methods reserved only for the interface</a:t>
          </a:r>
        </a:p>
      </dsp:txBody>
      <dsp:txXfrm>
        <a:off x="5554837" y="2739909"/>
        <a:ext cx="4320000" cy="7759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D1C0DA-6ED0-4853-97A8-5E62A7E9B86C}" type="datetimeFigureOut">
              <a:rPr lang="en-US" smtClean="0"/>
              <a:t>8/14/2025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F0C2E-085F-428F-872A-D1101FB6F5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4821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D1C0DA-6ED0-4853-97A8-5E62A7E9B86C}" type="datetimeFigureOut">
              <a:rPr lang="en-US" smtClean="0"/>
              <a:t>8/14/2025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F0C2E-085F-428F-872A-D1101FB6F5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1858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D1C0DA-6ED0-4853-97A8-5E62A7E9B86C}" type="datetimeFigureOut">
              <a:rPr lang="en-US" smtClean="0"/>
              <a:t>8/14/2025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F0C2E-085F-428F-872A-D1101FB6F5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3487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D1C0DA-6ED0-4853-97A8-5E62A7E9B86C}" type="datetimeFigureOut">
              <a:rPr lang="en-US" smtClean="0"/>
              <a:t>8/14/2025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F0C2E-085F-428F-872A-D1101FB6F531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766800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D1C0DA-6ED0-4853-97A8-5E62A7E9B86C}" type="datetimeFigureOut">
              <a:rPr lang="en-US" smtClean="0"/>
              <a:t>8/14/2025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F0C2E-085F-428F-872A-D1101FB6F5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3970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D1C0DA-6ED0-4853-97A8-5E62A7E9B86C}" type="datetimeFigureOut">
              <a:rPr lang="en-US" smtClean="0"/>
              <a:t>8/14/2025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F0C2E-085F-428F-872A-D1101FB6F5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777298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D1C0DA-6ED0-4853-97A8-5E62A7E9B86C}" type="datetimeFigureOut">
              <a:rPr lang="en-US" smtClean="0"/>
              <a:t>8/14/2025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F0C2E-085F-428F-872A-D1101FB6F5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98817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D1C0DA-6ED0-4853-97A8-5E62A7E9B86C}" type="datetimeFigureOut">
              <a:rPr lang="en-US" smtClean="0"/>
              <a:t>8/14/2025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F0C2E-085F-428F-872A-D1101FB6F5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97488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D1C0DA-6ED0-4853-97A8-5E62A7E9B86C}" type="datetimeFigureOut">
              <a:rPr lang="en-US" smtClean="0"/>
              <a:t>8/14/2025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F0C2E-085F-428F-872A-D1101FB6F5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9814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D1C0DA-6ED0-4853-97A8-5E62A7E9B86C}" type="datetimeFigureOut">
              <a:rPr lang="en-US" smtClean="0"/>
              <a:t>8/14/2025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F0C2E-085F-428F-872A-D1101FB6F5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5325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D1C0DA-6ED0-4853-97A8-5E62A7E9B86C}" type="datetimeFigureOut">
              <a:rPr lang="en-US" smtClean="0"/>
              <a:t>8/14/2025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F0C2E-085F-428F-872A-D1101FB6F5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456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D1C0DA-6ED0-4853-97A8-5E62A7E9B86C}" type="datetimeFigureOut">
              <a:rPr lang="en-US" smtClean="0"/>
              <a:t>8/14/2025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F0C2E-085F-428F-872A-D1101FB6F5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6458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D1C0DA-6ED0-4853-97A8-5E62A7E9B86C}" type="datetimeFigureOut">
              <a:rPr lang="en-US" smtClean="0"/>
              <a:t>8/14/2025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F0C2E-085F-428F-872A-D1101FB6F5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6033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D1C0DA-6ED0-4853-97A8-5E62A7E9B86C}" type="datetimeFigureOut">
              <a:rPr lang="en-US" smtClean="0"/>
              <a:t>8/14/2025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F0C2E-085F-428F-872A-D1101FB6F5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0436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D1C0DA-6ED0-4853-97A8-5E62A7E9B86C}" type="datetimeFigureOut">
              <a:rPr lang="en-US" smtClean="0"/>
              <a:t>8/14/2025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F0C2E-085F-428F-872A-D1101FB6F5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1008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D1C0DA-6ED0-4853-97A8-5E62A7E9B86C}" type="datetimeFigureOut">
              <a:rPr lang="en-US" smtClean="0"/>
              <a:t>8/14/2025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F0C2E-085F-428F-872A-D1101FB6F5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3654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D1C0DA-6ED0-4853-97A8-5E62A7E9B86C}" type="datetimeFigureOut">
              <a:rPr lang="en-US" smtClean="0"/>
              <a:t>8/14/2025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F0C2E-085F-428F-872A-D1101FB6F5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4086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89D1C0DA-6ED0-4853-97A8-5E62A7E9B86C}" type="datetimeFigureOut">
              <a:rPr lang="en-US" smtClean="0"/>
              <a:t>8/14/2025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D7CF0C2E-085F-428F-872A-D1101FB6F5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0552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vulinhjava.io.vn/blog/java-thread-safety#the-unbreakable-immutability-once-born-forever-fixed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hyperlink" Target="https://vulinhjava.io.vn/blog/java-road-to-21#a-tribute-to-the-legendary-jdk-8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jpe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4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BFC186A-5A9F-4A9A-A72D-DFBBE99344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8EE1E2B-262B-4EE5-9AB3-125FAB1A8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ln w="15875" cap="sq" cmpd="sng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C59E84-39D3-4DF8-9569-645420C61D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77626" y="966851"/>
            <a:ext cx="6889930" cy="4626864"/>
          </a:xfrm>
          <a:effectLst/>
        </p:spPr>
        <p:txBody>
          <a:bodyPr anchor="ctr">
            <a:normAutofit/>
          </a:bodyPr>
          <a:lstStyle/>
          <a:p>
            <a:pPr algn="l"/>
            <a:r>
              <a:rPr lang="en-US" sz="5000"/>
              <a:t>From Java 8 to Java 21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2D216F6-DA20-4BAA-B046-494B100F6F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90699" y="966851"/>
            <a:ext cx="1943457" cy="4626864"/>
          </a:xfrm>
          <a:effectLst/>
        </p:spPr>
        <p:txBody>
          <a:bodyPr anchor="ctr">
            <a:normAutofit/>
          </a:bodyPr>
          <a:lstStyle/>
          <a:p>
            <a:pPr algn="r"/>
            <a:r>
              <a:rPr lang="en-US" i="1" dirty="0"/>
              <a:t>Life is getting easier and easier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62CADB7-E9BE-4376-8036-0D21CBDC96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057399"/>
            <a:ext cx="0" cy="27432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99610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384162-25B8-86C2-2F07-EB20E7ADCB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JDK 9 (September 2017)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21E0A9-1502-50DB-13FC-0B61024F09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50860" y="1580050"/>
            <a:ext cx="5879631" cy="4058751"/>
          </a:xfrm>
        </p:spPr>
        <p:txBody>
          <a:bodyPr/>
          <a:lstStyle/>
          <a:p>
            <a:r>
              <a:rPr lang="en-US" dirty="0"/>
              <a:t>Plenty of under-the-hood changes: </a:t>
            </a:r>
            <a:r>
              <a:rPr lang="en-US" dirty="0" err="1"/>
              <a:t>indify</a:t>
            </a:r>
            <a:r>
              <a:rPr lang="en-US" dirty="0"/>
              <a:t> string concatenation, compact string, modularization, and so </a:t>
            </a:r>
            <a:r>
              <a:rPr lang="en-US"/>
              <a:t>on… (total of 91 JEPs)</a:t>
            </a:r>
            <a:endParaRPr lang="en-US" dirty="0"/>
          </a:p>
          <a:p>
            <a:r>
              <a:rPr lang="en-US" dirty="0"/>
              <a:t>Starting of the customized JRE with predetermined module, using JDEPS and JLINK</a:t>
            </a:r>
          </a:p>
          <a:p>
            <a:r>
              <a:rPr lang="en-US" dirty="0"/>
              <a:t>Starting of the 6-month release cycle of JDK versions, with JDK 10 arrived in March 2018 (6 months later)</a:t>
            </a:r>
          </a:p>
        </p:txBody>
      </p:sp>
    </p:spTree>
    <p:extLst>
      <p:ext uri="{BB962C8B-B14F-4D97-AF65-F5344CB8AC3E}">
        <p14:creationId xmlns:p14="http://schemas.microsoft.com/office/powerpoint/2010/main" val="13245349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7CAC807-EDCD-4F83-B7DE-6C6C6A3BC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JDK 10 (March 2018)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F87D1F5-9B89-4D30-BFAF-16189B81CE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1"/>
              <a:t>The advent of automatic data type inference </a:t>
            </a:r>
          </a:p>
        </p:txBody>
      </p:sp>
    </p:spTree>
    <p:extLst>
      <p:ext uri="{BB962C8B-B14F-4D97-AF65-F5344CB8AC3E}">
        <p14:creationId xmlns:p14="http://schemas.microsoft.com/office/powerpoint/2010/main" val="24824006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6BA2C40-0CD2-4F2B-9E98-CA7C9D4C9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JDK 10 (March 2018)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3668A8B-F01F-471A-83C5-662863E31FF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319867" y="1732449"/>
            <a:ext cx="3654425" cy="4058750"/>
          </a:xfrm>
        </p:spPr>
        <p:txBody>
          <a:bodyPr/>
          <a:lstStyle/>
          <a:p>
            <a:r>
              <a:rPr lang="en-US" i="1"/>
              <a:t>var</a:t>
            </a:r>
            <a:r>
              <a:rPr lang="en-US"/>
              <a:t> keyword allows for more concise coding</a:t>
            </a:r>
          </a:p>
          <a:p>
            <a:r>
              <a:rPr lang="en-US"/>
              <a:t>Work </a:t>
            </a:r>
            <a:r>
              <a:rPr lang="en-US" i="1"/>
              <a:t>only </a:t>
            </a:r>
            <a:r>
              <a:rPr lang="en-US"/>
              <a:t>for local variables</a:t>
            </a: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563CFFEA-8FDF-4EC4-836A-7E69FE7B2D28}"/>
              </a:ext>
            </a:extLst>
          </p:cNvPr>
          <p:cNvSpPr>
            <a:spLocks noGrp="1" noChangeArrowheads="1"/>
          </p:cNvSpPr>
          <p:nvPr>
            <p:ph sz="half" idx="2"/>
          </p:nvPr>
        </p:nvSpPr>
        <p:spPr bwMode="auto">
          <a:xfrm>
            <a:off x="6090676" y="1732449"/>
            <a:ext cx="5376793" cy="2477601"/>
          </a:xfrm>
          <a:prstGeom prst="rect">
            <a:avLst/>
          </a:prstGeom>
          <a:solidFill>
            <a:srgbClr val="1E1E1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699856"/>
                </a:solidFill>
                <a:effectLst/>
                <a:latin typeface="Consolas" panose="020B0609020204030204" pitchFamily="49" charset="0"/>
              </a:rPr>
              <a:t>// automatically infer data type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rgbClr val="499CD5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499CD5"/>
                </a:solidFill>
                <a:effectLst/>
                <a:latin typeface="Consolas" panose="020B0609020204030204" pitchFamily="49" charset="0"/>
              </a:rPr>
              <a:t>var 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94DBFD"/>
                </a:solidFill>
                <a:effectLst/>
                <a:latin typeface="Consolas" panose="020B0609020204030204" pitchFamily="49" charset="0"/>
              </a:rPr>
              <a:t>map1 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DBDBAA"/>
                </a:solidFill>
                <a:effectLst/>
                <a:latin typeface="Consolas" panose="020B0609020204030204" pitchFamily="49" charset="0"/>
              </a:rPr>
              <a:t>map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3D8F7F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.of(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lifeCycleChange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100">
              <a:ln>
                <a:noFill/>
              </a:ln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rgbClr val="3D8F7F"/>
              </a:solidFill>
              <a:effectLst/>
              <a:latin typeface="Consolas" panose="020B0609020204030204" pitchFamily="49" charset="0"/>
            </a:endParaRPr>
          </a:p>
          <a:p>
            <a:pPr mar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699856"/>
                </a:solidFill>
                <a:effectLst/>
                <a:latin typeface="Consolas" panose="020B0609020204030204" pitchFamily="49" charset="0"/>
              </a:rPr>
              <a:t>// explicitly specify data type</a:t>
            </a:r>
            <a:endParaRPr lang="en-US" altLang="en-US" sz="1800">
              <a:ln>
                <a:noFill/>
              </a:ln>
              <a:solidFill>
                <a:srgbClr val="3D8F7F"/>
              </a:solidFill>
              <a:effectLst/>
              <a:latin typeface="Consolas" panose="020B0609020204030204" pitchFamily="49" charset="0"/>
            </a:endParaRPr>
          </a:p>
          <a:p>
            <a:pPr mar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3D8F7F"/>
                </a:solidFill>
                <a:effectLst/>
                <a:latin typeface="Consolas" panose="020B0609020204030204" pitchFamily="49" charset="0"/>
              </a:rPr>
              <a:t>Map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39C8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3D8F7F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39C8B0"/>
                </a:solidFill>
                <a:effectLst/>
                <a:latin typeface="Consolas" panose="020B0609020204030204" pitchFamily="49" charset="0"/>
              </a:rPr>
              <a:t>LifeCycleChange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 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94DBFD"/>
                </a:solidFill>
                <a:effectLst/>
                <a:latin typeface="Consolas" panose="020B0609020204030204" pitchFamily="49" charset="0"/>
              </a:rPr>
              <a:t>map2</a:t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94DBFD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94DBFD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DBDBAA"/>
                </a:solidFill>
                <a:effectLst/>
                <a:latin typeface="Consolas" panose="020B0609020204030204" pitchFamily="49" charset="0"/>
              </a:rPr>
              <a:t>map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3D8F7F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.of(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lifeCycleChange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));</a:t>
            </a:r>
            <a:endParaRPr kumimoji="0" lang="en-US" alt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4EAB4252-7B8F-4A55-AFBC-B974A38CB0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1E1E1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27612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C523B39-429F-488C-AD54-AAB21D896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/>
              <a:t>var keyword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6133D7F-D448-4BA9-985B-717FEA1B64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00097" y="1580050"/>
            <a:ext cx="5781157" cy="4058751"/>
          </a:xfrm>
        </p:spPr>
        <p:txBody>
          <a:bodyPr/>
          <a:lstStyle/>
          <a:p>
            <a:r>
              <a:rPr lang="en-US"/>
              <a:t>Is a </a:t>
            </a:r>
            <a:r>
              <a:rPr lang="en-US" i="1"/>
              <a:t>contextual </a:t>
            </a:r>
            <a:r>
              <a:rPr lang="en-US"/>
              <a:t>keyword (only applicable where it is intended, can still be used as idenfifier)</a:t>
            </a:r>
          </a:p>
          <a:p>
            <a:r>
              <a:rPr lang="en-US"/>
              <a:t>Consult your team’s coding convention before using </a:t>
            </a:r>
            <a:r>
              <a:rPr lang="en-US" i="1"/>
              <a:t>var</a:t>
            </a:r>
            <a:r>
              <a:rPr lang="en-US"/>
              <a:t> keyword.</a:t>
            </a:r>
          </a:p>
          <a:p>
            <a:pPr lvl="1"/>
            <a:r>
              <a:rPr lang="en-US"/>
              <a:t>It makes the code more concise, addressing Java’s notorious verbosity problem</a:t>
            </a:r>
          </a:p>
          <a:p>
            <a:pPr lvl="1"/>
            <a:r>
              <a:rPr lang="en-US"/>
              <a:t>It also makes code reviewing without IDE a bit more challenging</a:t>
            </a:r>
          </a:p>
          <a:p>
            <a:pPr lvl="2"/>
            <a:r>
              <a:rPr lang="en-US"/>
              <a:t>(Most of the time, there is no point in knowing the data type, especially when working with custom data types)</a:t>
            </a:r>
          </a:p>
        </p:txBody>
      </p:sp>
    </p:spTree>
    <p:extLst>
      <p:ext uri="{BB962C8B-B14F-4D97-AF65-F5344CB8AC3E}">
        <p14:creationId xmlns:p14="http://schemas.microsoft.com/office/powerpoint/2010/main" val="20225495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24C617A6-C7AC-48AD-8719-5AA6874FAE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162" y="1047750"/>
            <a:ext cx="6543675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36109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B3D765E-D15B-4D93-ACA6-0787624F8D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JDK 14 (March 2020)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25592E1-4B17-4478-B4A0-FA2E9F42AF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1"/>
              <a:t>Finally saying bye to a legacy feature from C/C++</a:t>
            </a:r>
          </a:p>
        </p:txBody>
      </p:sp>
    </p:spTree>
    <p:extLst>
      <p:ext uri="{BB962C8B-B14F-4D97-AF65-F5344CB8AC3E}">
        <p14:creationId xmlns:p14="http://schemas.microsoft.com/office/powerpoint/2010/main" val="21040473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38BF04F-1446-4B2D-BCB4-DBF03BFF6F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6160" y="609600"/>
            <a:ext cx="5978072" cy="97045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JDK 14 (March 2020)</a:t>
            </a:r>
          </a:p>
        </p:txBody>
      </p:sp>
      <p:pic>
        <p:nvPicPr>
          <p:cNvPr id="7" name="Picture 6" descr="Adjustable measurement tool">
            <a:extLst>
              <a:ext uri="{FF2B5EF4-FFF2-40B4-BE49-F238E27FC236}">
                <a16:creationId xmlns:a16="http://schemas.microsoft.com/office/drawing/2014/main" id="{13C6C021-BE39-4F94-8478-8BFEAD77210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7771" r="17731" b="-2"/>
          <a:stretch>
            <a:fillRect/>
          </a:stretch>
        </p:blipFill>
        <p:spPr>
          <a:xfrm>
            <a:off x="-10649" y="1"/>
            <a:ext cx="4571649" cy="6858000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96BD838-AA25-4F63-B966-3836CF85C4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46160" y="1828801"/>
            <a:ext cx="5978072" cy="38660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buClr>
                <a:srgbClr val="ECEB48"/>
              </a:buClr>
            </a:pPr>
            <a:r>
              <a:rPr lang="en-US"/>
              <a:t>The new enhanced</a:t>
            </a:r>
            <a:r>
              <a:rPr lang="en-US" i="1"/>
              <a:t> switch expression</a:t>
            </a:r>
            <a:r>
              <a:rPr lang="en-US"/>
              <a:t> make writing switch-case less tedious</a:t>
            </a:r>
          </a:p>
          <a:p>
            <a:pPr>
              <a:buClr>
                <a:srgbClr val="ECEB48"/>
              </a:buClr>
            </a:pPr>
            <a:r>
              <a:rPr lang="en-US"/>
              <a:t>Can be used as an </a:t>
            </a:r>
            <a:r>
              <a:rPr lang="en-US" i="1"/>
              <a:t>expression, </a:t>
            </a:r>
            <a:r>
              <a:rPr lang="en-US"/>
              <a:t>as well as a </a:t>
            </a:r>
            <a:r>
              <a:rPr lang="en-US" i="1"/>
              <a:t>statement </a:t>
            </a:r>
            <a:r>
              <a:rPr lang="en-US"/>
              <a:t>like the old style</a:t>
            </a:r>
          </a:p>
          <a:p>
            <a:pPr lvl="1">
              <a:buClr>
                <a:srgbClr val="ECEB48"/>
              </a:buClr>
            </a:pPr>
            <a:r>
              <a:rPr lang="en-US"/>
              <a:t>Introduce the </a:t>
            </a:r>
            <a:r>
              <a:rPr lang="en-US" i="1"/>
              <a:t>yield</a:t>
            </a:r>
            <a:r>
              <a:rPr lang="en-US"/>
              <a:t> keyword to escape the switch block instead of the method (</a:t>
            </a:r>
            <a:r>
              <a:rPr lang="en-US" i="1"/>
              <a:t>return</a:t>
            </a:r>
            <a:r>
              <a:rPr lang="en-US"/>
              <a:t>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59DF61F-9058-49C9-8F75-DC501F983B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-10649" y="1"/>
            <a:ext cx="46905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404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D08CB-42BC-43AC-9EA2-E15CA5D94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Enhanced </a:t>
            </a:r>
            <a:r>
              <a:rPr lang="en-US" i="1"/>
              <a:t>switch expression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709160-6844-4FC0-9CF4-D0CF99B9CD6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/>
              <a:t>Old way</a:t>
            </a:r>
          </a:p>
          <a:p>
            <a:pPr marL="36900" indent="0">
              <a:buNone/>
            </a:pP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499CD5"/>
                </a:solidFill>
                <a:effectLst/>
                <a:latin typeface="Consolas" panose="020B0609020204030204" pitchFamily="49" charset="0"/>
              </a:rPr>
              <a:t>switch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month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  <a:b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499CD5"/>
                </a:solidFill>
                <a:effectLst/>
                <a:latin typeface="Consolas" panose="020B0609020204030204" pitchFamily="49" charset="0"/>
              </a:rPr>
              <a:t>case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B4CD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94DBFD"/>
                </a:solidFill>
                <a:effectLst/>
                <a:latin typeface="Consolas" panose="020B0609020204030204" pitchFamily="49" charset="0"/>
              </a:rPr>
              <a:t>result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 isLeapYear(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year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?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B4CDA8"/>
                </a:solidFill>
                <a:effectLst/>
                <a:latin typeface="Consolas" panose="020B0609020204030204" pitchFamily="49" charset="0"/>
              </a:rPr>
              <a:t>29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B4CDA8"/>
                </a:solidFill>
                <a:effectLst/>
                <a:latin typeface="Consolas" panose="020B0609020204030204" pitchFamily="49" charset="0"/>
              </a:rPr>
              <a:t>28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499CD5"/>
                </a:solidFill>
                <a:effectLst/>
                <a:latin typeface="Consolas" panose="020B0609020204030204" pitchFamily="49" charset="0"/>
              </a:rPr>
              <a:t>break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499CD5"/>
                </a:solidFill>
                <a:effectLst/>
                <a:latin typeface="Consolas" panose="020B0609020204030204" pitchFamily="49" charset="0"/>
              </a:rPr>
              <a:t>case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B4CD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499CD5"/>
                </a:solidFill>
                <a:effectLst/>
                <a:latin typeface="Consolas" panose="020B0609020204030204" pitchFamily="49" charset="0"/>
              </a:rPr>
              <a:t>case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B4CDA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499CD5"/>
                </a:solidFill>
                <a:effectLst/>
                <a:latin typeface="Consolas" panose="020B0609020204030204" pitchFamily="49" charset="0"/>
              </a:rPr>
              <a:t>case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B4CDA8"/>
                </a:solidFill>
                <a:effectLst/>
                <a:latin typeface="Consolas" panose="020B0609020204030204" pitchFamily="49" charset="0"/>
              </a:rPr>
              <a:t>9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499CD5"/>
                </a:solidFill>
                <a:effectLst/>
                <a:latin typeface="Consolas" panose="020B0609020204030204" pitchFamily="49" charset="0"/>
              </a:rPr>
              <a:t>case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B4CDA8"/>
                </a:solidFill>
                <a:effectLst/>
                <a:latin typeface="Consolas" panose="020B0609020204030204" pitchFamily="49" charset="0"/>
              </a:rPr>
              <a:t>11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94DBFD"/>
                </a:solidFill>
                <a:effectLst/>
                <a:latin typeface="Consolas" panose="020B0609020204030204" pitchFamily="49" charset="0"/>
              </a:rPr>
              <a:t>result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B4CDA8"/>
                </a:solidFill>
                <a:effectLst/>
                <a:latin typeface="Consolas" panose="020B0609020204030204" pitchFamily="49" charset="0"/>
              </a:rPr>
              <a:t>30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499CD5"/>
                </a:solidFill>
                <a:effectLst/>
                <a:latin typeface="Consolas" panose="020B0609020204030204" pitchFamily="49" charset="0"/>
              </a:rPr>
              <a:t>break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499CD5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94DBFD"/>
                </a:solidFill>
                <a:effectLst/>
                <a:latin typeface="Consolas" panose="020B0609020204030204" pitchFamily="49" charset="0"/>
              </a:rPr>
              <a:t>result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B4CDA8"/>
                </a:solidFill>
                <a:effectLst/>
                <a:latin typeface="Consolas" panose="020B0609020204030204" pitchFamily="49" charset="0"/>
              </a:rPr>
              <a:t>31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499CD5"/>
                </a:solidFill>
                <a:effectLst/>
                <a:latin typeface="Consolas" panose="020B0609020204030204" pitchFamily="49" charset="0"/>
              </a:rPr>
              <a:t>break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36900" indent="0">
              <a:buNone/>
            </a:pP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11D88D-8BEE-41DD-A280-4DD765766C7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/>
              <a:t>New way</a:t>
            </a:r>
          </a:p>
          <a:p>
            <a:pPr marL="36900" indent="0">
              <a:buNone/>
            </a:pP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499CD5"/>
                </a:solidFill>
                <a:effectLst/>
                <a:latin typeface="Consolas" panose="020B0609020204030204" pitchFamily="49" charset="0"/>
              </a:rPr>
              <a:t>return switch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month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  <a:b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499CD5"/>
                </a:solidFill>
                <a:effectLst/>
                <a:latin typeface="Consolas" panose="020B0609020204030204" pitchFamily="49" charset="0"/>
              </a:rPr>
              <a:t>case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B4CDA8"/>
                </a:solidFill>
                <a:effectLst/>
                <a:latin typeface="Consolas" panose="020B0609020204030204" pitchFamily="49" charset="0"/>
              </a:rPr>
              <a:t>2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-&gt; isLeapYear(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year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?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B4CDA8"/>
                </a:solidFill>
                <a:effectLst/>
                <a:latin typeface="Consolas" panose="020B0609020204030204" pitchFamily="49" charset="0"/>
              </a:rPr>
              <a:t>29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B4CDA8"/>
                </a:solidFill>
                <a:effectLst/>
                <a:latin typeface="Consolas" panose="020B0609020204030204" pitchFamily="49" charset="0"/>
              </a:rPr>
              <a:t>28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499CD5"/>
                </a:solidFill>
                <a:effectLst/>
                <a:latin typeface="Consolas" panose="020B0609020204030204" pitchFamily="49" charset="0"/>
              </a:rPr>
              <a:t>case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B4CD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B4CDA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B4CDA8"/>
                </a:solidFill>
                <a:effectLst/>
                <a:latin typeface="Consolas" panose="020B0609020204030204" pitchFamily="49" charset="0"/>
              </a:rPr>
              <a:t>9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B4CDA8"/>
                </a:solidFill>
                <a:effectLst/>
                <a:latin typeface="Consolas" panose="020B0609020204030204" pitchFamily="49" charset="0"/>
              </a:rPr>
              <a:t>11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-&gt;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B4CDA8"/>
                </a:solidFill>
                <a:effectLst/>
                <a:latin typeface="Consolas" panose="020B0609020204030204" pitchFamily="49" charset="0"/>
              </a:rPr>
              <a:t>30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499CD5"/>
                </a:solidFill>
                <a:effectLst/>
                <a:latin typeface="Consolas" panose="020B0609020204030204" pitchFamily="49" charset="0"/>
              </a:rPr>
              <a:t>default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-&gt;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B4CDA8"/>
                </a:solidFill>
                <a:effectLst/>
                <a:latin typeface="Consolas" panose="020B0609020204030204" pitchFamily="49" charset="0"/>
              </a:rPr>
              <a:t>31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endParaRPr lang="en-US"/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8DDADC23-3EED-455F-90E7-7EDBAC996C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45933" y="5438029"/>
            <a:ext cx="5435600" cy="1323439"/>
          </a:xfrm>
          <a:prstGeom prst="rect">
            <a:avLst/>
          </a:prstGeom>
          <a:solidFill>
            <a:srgbClr val="1E1E1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499CD5"/>
                </a:solidFill>
                <a:effectLst/>
                <a:latin typeface="Consolas" panose="020B0609020204030204" pitchFamily="49" charset="0"/>
              </a:rPr>
              <a:t>private static boolean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isLeapYear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499CD5"/>
                </a:solidFill>
                <a:effectLst/>
                <a:latin typeface="Consolas" panose="020B0609020204030204" pitchFamily="49" charset="0"/>
              </a:rPr>
              <a:t>int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year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  <a:b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499CD5"/>
                </a:solidFill>
                <a:effectLst/>
                <a:latin typeface="Consolas" panose="020B0609020204030204" pitchFamily="49" charset="0"/>
              </a:rPr>
              <a:t>return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year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%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B4CDA8"/>
                </a:solidFill>
                <a:effectLst/>
                <a:latin typeface="Consolas" panose="020B0609020204030204" pitchFamily="49" charset="0"/>
              </a:rPr>
              <a:t>400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B4CDA8"/>
                </a:solidFill>
                <a:effectLst/>
                <a:latin typeface="Consolas" panose="020B0609020204030204" pitchFamily="49" charset="0"/>
              </a:rPr>
              <a:t>0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600">
                <a:solidFill>
                  <a:srgbClr val="B4CDA8"/>
                </a:solidFill>
                <a:latin typeface="Consolas" panose="020B0609020204030204" pitchFamily="49" charset="0"/>
              </a:rPr>
              <a:t>	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|| (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year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&amp;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B4CD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==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B4CDA8"/>
                </a:solidFill>
                <a:effectLst/>
                <a:latin typeface="Consolas" panose="020B0609020204030204" pitchFamily="49" charset="0"/>
              </a:rPr>
              <a:t>0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600">
                <a:solidFill>
                  <a:srgbClr val="B4CDA8"/>
                </a:solidFill>
                <a:latin typeface="Consolas" panose="020B0609020204030204" pitchFamily="49" charset="0"/>
              </a:rPr>
              <a:t>	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&amp;&amp;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year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%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B4CDA8"/>
                </a:solidFill>
                <a:effectLst/>
                <a:latin typeface="Consolas" panose="020B0609020204030204" pitchFamily="49" charset="0"/>
              </a:rPr>
              <a:t>100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!=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B4CD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  <a:endParaRPr kumimoji="0" lang="en-US" alt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69301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Threads being threaded in one needle">
            <a:extLst>
              <a:ext uri="{FF2B5EF4-FFF2-40B4-BE49-F238E27FC236}">
                <a16:creationId xmlns:a16="http://schemas.microsoft.com/office/drawing/2014/main" id="{70AB81CE-DCB2-1372-5642-1FF11E2FDA8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alphaModFix amt="35000"/>
          </a:blip>
          <a:srcRect t="15730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ED5829C-21F1-45CD-B970-3BD64F933D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0693" y="1769540"/>
            <a:ext cx="9440034" cy="18288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JDK 15 (September 2020)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198988B-C3FB-4377-A552-BD8DF57035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0693" y="3598339"/>
            <a:ext cx="9440034" cy="104986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i="1">
                <a:solidFill>
                  <a:srgbClr val="B5BA2B"/>
                </a:solidFill>
              </a:rPr>
              <a:t>Outrageously beautiful hardcoded String</a:t>
            </a:r>
          </a:p>
        </p:txBody>
      </p:sp>
    </p:spTree>
    <p:extLst>
      <p:ext uri="{BB962C8B-B14F-4D97-AF65-F5344CB8AC3E}">
        <p14:creationId xmlns:p14="http://schemas.microsoft.com/office/powerpoint/2010/main" val="27228595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B9A4BC0-34F2-4A2C-8E96-660D5AA4D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JDK 15 (September 2020)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537A267-F25C-4F54-B810-23CB68F2AD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64164" y="1580050"/>
            <a:ext cx="5053024" cy="4058751"/>
          </a:xfrm>
        </p:spPr>
        <p:txBody>
          <a:bodyPr/>
          <a:lstStyle/>
          <a:p>
            <a:r>
              <a:rPr lang="en-US"/>
              <a:t>Introduce the concept of text block</a:t>
            </a:r>
          </a:p>
          <a:p>
            <a:r>
              <a:rPr lang="en-US"/>
              <a:t>You can now write neat and </a:t>
            </a:r>
            <a:r>
              <a:rPr lang="en-US" i="1"/>
              <a:t>outrageously</a:t>
            </a:r>
            <a:r>
              <a:rPr lang="en-US"/>
              <a:t> </a:t>
            </a:r>
            <a:r>
              <a:rPr lang="en-US" i="1"/>
              <a:t>beautiful </a:t>
            </a:r>
            <a:r>
              <a:rPr lang="en-US"/>
              <a:t>text block</a:t>
            </a:r>
          </a:p>
        </p:txBody>
      </p:sp>
    </p:spTree>
    <p:extLst>
      <p:ext uri="{BB962C8B-B14F-4D97-AF65-F5344CB8AC3E}">
        <p14:creationId xmlns:p14="http://schemas.microsoft.com/office/powerpoint/2010/main" val="26895800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Wrist watch closeup">
            <a:extLst>
              <a:ext uri="{FF2B5EF4-FFF2-40B4-BE49-F238E27FC236}">
                <a16:creationId xmlns:a16="http://schemas.microsoft.com/office/drawing/2014/main" id="{183D19A1-62A6-5257-9BC1-C9B7F84CCFB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rcRect t="15730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A46C9B78-0D73-47FF-81C6-6A847FDF8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0693" y="1769540"/>
            <a:ext cx="9440034" cy="18288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Forewords about Java 8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6249BD2-4567-4BE6-A536-D3D4B1AFEA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0693" y="3598339"/>
            <a:ext cx="9440034" cy="104986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i="1"/>
              <a:t>The legendary JDK version that forever changed Java</a:t>
            </a:r>
          </a:p>
        </p:txBody>
      </p:sp>
    </p:spTree>
    <p:extLst>
      <p:ext uri="{BB962C8B-B14F-4D97-AF65-F5344CB8AC3E}">
        <p14:creationId xmlns:p14="http://schemas.microsoft.com/office/powerpoint/2010/main" val="35039454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3C5BB0-C99E-4DAF-93F9-7CA48AD37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Text Block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D14B6461-0FCD-42C4-B9E4-9C5A53DE9851}"/>
              </a:ext>
            </a:extLst>
          </p:cNvPr>
          <p:cNvSpPr>
            <a:spLocks noGrp="1" noChangeArrowheads="1"/>
          </p:cNvSpPr>
          <p:nvPr>
            <p:ph sz="half" idx="1"/>
          </p:nvPr>
        </p:nvSpPr>
        <p:spPr bwMode="auto">
          <a:xfrm>
            <a:off x="913795" y="3038548"/>
            <a:ext cx="5309205" cy="1446550"/>
          </a:xfrm>
          <a:prstGeom prst="rect">
            <a:avLst/>
          </a:prstGeom>
          <a:solidFill>
            <a:srgbClr val="1E1E1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499CD5"/>
                </a:solidFill>
                <a:effectLst/>
                <a:latin typeface="Consolas" panose="020B0609020204030204" pitchFamily="49" charset="0"/>
              </a:rPr>
              <a:t>var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94DBFD"/>
                </a:solidFill>
                <a:effectLst/>
                <a:latin typeface="Consolas" panose="020B0609020204030204" pitchFamily="49" charset="0"/>
              </a:rPr>
              <a:t>uglyJson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94DBFD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D9069"/>
                </a:solidFill>
                <a:effectLst/>
                <a:latin typeface="Consolas" panose="020B0609020204030204" pitchFamily="49" charset="0"/>
              </a:rPr>
              <a:t>"{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D9069"/>
                </a:solidFill>
                <a:effectLst/>
                <a:latin typeface="Consolas" panose="020B0609020204030204" pitchFamily="49" charset="0"/>
              </a:rPr>
              <a:t>"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D9069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D9069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D9069"/>
                </a:solidFill>
                <a:effectLst/>
                <a:latin typeface="Consolas" panose="020B0609020204030204" pitchFamily="49" charset="0"/>
              </a:rPr>
              <a:t>" 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\"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D9069"/>
                </a:solidFill>
                <a:effectLst/>
                <a:latin typeface="Consolas" panose="020B0609020204030204" pitchFamily="49" charset="0"/>
              </a:rPr>
              <a:t>status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\"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D9069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\"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D9069"/>
                </a:solidFill>
                <a:effectLst/>
                <a:latin typeface="Consolas" panose="020B0609020204030204" pitchFamily="49" charset="0"/>
              </a:rPr>
              <a:t>ok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\"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D9069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D9069"/>
                </a:solidFill>
                <a:effectLst/>
                <a:latin typeface="Consolas" panose="020B0609020204030204" pitchFamily="49" charset="0"/>
              </a:rPr>
              <a:t>"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D9069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D9069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D9069"/>
                </a:solidFill>
                <a:effectLst/>
                <a:latin typeface="Consolas" panose="020B0609020204030204" pitchFamily="49" charset="0"/>
              </a:rPr>
              <a:t>" 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\"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D9069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\"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D9069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\"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D9069"/>
                </a:solidFill>
                <a:effectLst/>
                <a:latin typeface="Consolas" panose="020B0609020204030204" pitchFamily="49" charset="0"/>
              </a:rPr>
              <a:t>object created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\"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D9069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D9069"/>
                </a:solidFill>
                <a:effectLst/>
                <a:latin typeface="Consolas" panose="020B0609020204030204" pitchFamily="49" charset="0"/>
              </a:rPr>
              <a:t>"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D9069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D9069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D9069"/>
                </a:solidFill>
                <a:effectLst/>
                <a:latin typeface="Consolas" panose="020B0609020204030204" pitchFamily="49" charset="0"/>
              </a:rPr>
              <a:t>" 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\"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D9069"/>
                </a:solidFill>
                <a:effectLst/>
                <a:latin typeface="Consolas" panose="020B0609020204030204" pitchFamily="49" charset="0"/>
              </a:rPr>
              <a:t>additional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\"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D9069"/>
                </a:solidFill>
                <a:effectLst/>
                <a:latin typeface="Consolas" panose="020B0609020204030204" pitchFamily="49" charset="0"/>
              </a:rPr>
              <a:t>: {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D9069"/>
                </a:solidFill>
                <a:effectLst/>
                <a:latin typeface="Consolas" panose="020B0609020204030204" pitchFamily="49" charset="0"/>
              </a:rPr>
              <a:t>"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D9069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D9069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D9069"/>
                </a:solidFill>
                <a:effectLst/>
                <a:latin typeface="Consolas" panose="020B0609020204030204" pitchFamily="49" charset="0"/>
              </a:rPr>
              <a:t>"   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\"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D9069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\"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D9069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\"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D9069"/>
                </a:solidFill>
                <a:effectLst/>
                <a:latin typeface="Consolas" panose="020B0609020204030204" pitchFamily="49" charset="0"/>
              </a:rPr>
              <a:t>33663e80-3262-4197-aeb4-381a5447bd84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\"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D9069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D9069"/>
                </a:solidFill>
                <a:effectLst/>
                <a:latin typeface="Consolas" panose="020B0609020204030204" pitchFamily="49" charset="0"/>
              </a:rPr>
              <a:t>"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D9069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D9069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D9069"/>
                </a:solidFill>
                <a:effectLst/>
                <a:latin typeface="Consolas" panose="020B0609020204030204" pitchFamily="49" charset="0"/>
              </a:rPr>
              <a:t>"  }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D9069"/>
                </a:solidFill>
                <a:effectLst/>
                <a:latin typeface="Consolas" panose="020B0609020204030204" pitchFamily="49" charset="0"/>
              </a:rPr>
              <a:t>"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D9069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D9069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D9069"/>
                </a:solidFill>
                <a:effectLst/>
                <a:latin typeface="Consolas" panose="020B0609020204030204" pitchFamily="49" charset="0"/>
              </a:rPr>
              <a:t>"}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D906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DD7265E2-E873-4DDE-8058-95B708AE367C}"/>
              </a:ext>
            </a:extLst>
          </p:cNvPr>
          <p:cNvSpPr>
            <a:spLocks noGrp="1" noChangeArrowheads="1"/>
          </p:cNvSpPr>
          <p:nvPr>
            <p:ph sz="half" idx="2"/>
          </p:nvPr>
        </p:nvSpPr>
        <p:spPr bwMode="auto">
          <a:xfrm>
            <a:off x="6556916" y="2869271"/>
            <a:ext cx="4246551" cy="1785104"/>
          </a:xfrm>
          <a:prstGeom prst="rect">
            <a:avLst/>
          </a:prstGeom>
          <a:solidFill>
            <a:srgbClr val="1E1E1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499CD5"/>
                </a:solidFill>
                <a:effectLst/>
                <a:latin typeface="Consolas" panose="020B0609020204030204" pitchFamily="49" charset="0"/>
              </a:rPr>
              <a:t>var 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94DBFD"/>
                </a:solidFill>
                <a:effectLst/>
                <a:latin typeface="Consolas" panose="020B0609020204030204" pitchFamily="49" charset="0"/>
              </a:rPr>
              <a:t>blyatifulJson 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b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CD9069"/>
                </a:solidFill>
                <a:effectLst/>
                <a:latin typeface="Consolas" panose="020B0609020204030204" pitchFamily="49" charset="0"/>
              </a:rPr>
              <a:t>"""</a:t>
            </a:r>
            <a:b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CD9069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CD9069"/>
                </a:solidFill>
                <a:effectLst/>
                <a:latin typeface="Consolas" panose="020B0609020204030204" pitchFamily="49" charset="0"/>
              </a:rPr>
              <a:t>    {</a:t>
            </a:r>
            <a:b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CD9069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CD9069"/>
                </a:solidFill>
                <a:effectLst/>
                <a:latin typeface="Consolas" panose="020B0609020204030204" pitchFamily="49" charset="0"/>
              </a:rPr>
              <a:t>      "status": "ok",</a:t>
            </a:r>
            <a:b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CD9069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CD9069"/>
                </a:solidFill>
                <a:effectLst/>
                <a:latin typeface="Consolas" panose="020B0609020204030204" pitchFamily="49" charset="0"/>
              </a:rPr>
              <a:t>      "message": "object created",</a:t>
            </a:r>
            <a:b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CD9069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CD9069"/>
                </a:solidFill>
                <a:effectLst/>
                <a:latin typeface="Consolas" panose="020B0609020204030204" pitchFamily="49" charset="0"/>
              </a:rPr>
              <a:t>      "additional": {</a:t>
            </a:r>
            <a:b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CD9069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CD9069"/>
                </a:solidFill>
                <a:effectLst/>
                <a:latin typeface="Consolas" panose="020B0609020204030204" pitchFamily="49" charset="0"/>
              </a:rPr>
              <a:t>        "id": "33663e80-3262-4197-aeb4-381a5447bd84",</a:t>
            </a:r>
            <a:b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CD9069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CD9069"/>
                </a:solidFill>
                <a:effectLst/>
                <a:latin typeface="Consolas" panose="020B0609020204030204" pitchFamily="49" charset="0"/>
              </a:rPr>
              <a:t>      }</a:t>
            </a:r>
            <a:b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CD9069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CD9069"/>
                </a:solidFill>
                <a:effectLst/>
                <a:latin typeface="Consolas" panose="020B0609020204030204" pitchFamily="49" charset="0"/>
              </a:rPr>
              <a:t>    }</a:t>
            </a:r>
            <a:b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CD9069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CD9069"/>
                </a:solidFill>
                <a:effectLst/>
                <a:latin typeface="Consolas" panose="020B0609020204030204" pitchFamily="49" charset="0"/>
              </a:rPr>
              <a:t>    """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30432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6243CC-E6E1-45A3-B18E-D002C95EF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Text Block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1C300FE8-BBBB-4FC0-871C-316C72EBF0B5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920842" y="2397947"/>
            <a:ext cx="8857225" cy="2062103"/>
          </a:xfrm>
          <a:prstGeom prst="rect">
            <a:avLst/>
          </a:prstGeom>
          <a:solidFill>
            <a:srgbClr val="1E1E1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499CD5"/>
                </a:solidFill>
                <a:effectLst/>
                <a:latin typeface="Consolas" panose="020B0609020204030204" pitchFamily="49" charset="0"/>
              </a:rPr>
              <a:t>var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94DBFD"/>
                </a:solidFill>
                <a:effectLst/>
                <a:latin typeface="Consolas" panose="020B0609020204030204" pitchFamily="49" charset="0"/>
              </a:rPr>
              <a:t>notCool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CD9069"/>
                </a:solidFill>
                <a:effectLst/>
                <a:latin typeface="Consolas" panose="020B0609020204030204" pitchFamily="49" charset="0"/>
              </a:rPr>
              <a:t>"{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CD9069"/>
                </a:solidFill>
                <a:effectLst/>
                <a:latin typeface="Consolas" panose="020B0609020204030204" pitchFamily="49" charset="0"/>
              </a:rPr>
              <a:t>"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CD9069"/>
                </a:solidFill>
                <a:effectLst/>
                <a:latin typeface="Consolas" panose="020B0609020204030204" pitchFamily="49" charset="0"/>
              </a:rPr>
              <a:t>" 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\"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CD9069"/>
                </a:solidFill>
                <a:effectLst/>
                <a:latin typeface="Consolas" panose="020B0609020204030204" pitchFamily="49" charset="0"/>
              </a:rPr>
              <a:t>payload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\"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CD9069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\"\\\"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CD9069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\\\"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CD9069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\\\"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CD9069"/>
                </a:solidFill>
                <a:effectLst/>
                <a:latin typeface="Consolas" panose="020B0609020204030204" pitchFamily="49" charset="0"/>
              </a:rPr>
              <a:t>123456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\\\"\"\n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CD9069"/>
                </a:solidFill>
                <a:effectLst/>
                <a:latin typeface="Consolas" panose="020B0609020204030204" pitchFamily="49" charset="0"/>
              </a:rPr>
              <a:t>"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CD9069"/>
                </a:solidFill>
                <a:effectLst/>
                <a:latin typeface="Consolas" panose="020B0609020204030204" pitchFamily="49" charset="0"/>
              </a:rPr>
              <a:t>"}"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b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499CD5"/>
                </a:solidFill>
                <a:effectLst/>
                <a:latin typeface="Consolas" panose="020B0609020204030204" pitchFamily="49" charset="0"/>
              </a:rPr>
              <a:t>var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94DBFD"/>
                </a:solidFill>
                <a:effectLst/>
                <a:latin typeface="Consolas" panose="020B0609020204030204" pitchFamily="49" charset="0"/>
              </a:rPr>
              <a:t>evenMoreBlyatfulText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b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CD9069"/>
                </a:solidFill>
                <a:effectLst/>
                <a:latin typeface="Consolas" panose="020B0609020204030204" pitchFamily="49" charset="0"/>
              </a:rPr>
              <a:t>"""</a:t>
            </a:r>
            <a:b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CD9069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CD9069"/>
                </a:solidFill>
                <a:effectLst/>
                <a:latin typeface="Consolas" panose="020B0609020204030204" pitchFamily="49" charset="0"/>
              </a:rPr>
              <a:t>    {</a:t>
            </a:r>
            <a:b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CD9069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CD9069"/>
                </a:solidFill>
                <a:effectLst/>
                <a:latin typeface="Consolas" panose="020B0609020204030204" pitchFamily="49" charset="0"/>
              </a:rPr>
              <a:t>      "payload": "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\\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CD9069"/>
                </a:solidFill>
                <a:effectLst/>
                <a:latin typeface="Consolas" panose="020B0609020204030204" pitchFamily="49" charset="0"/>
              </a:rPr>
              <a:t>"id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\\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CD9069"/>
                </a:solidFill>
                <a:effectLst/>
                <a:latin typeface="Consolas" panose="020B0609020204030204" pitchFamily="49" charset="0"/>
              </a:rPr>
              <a:t>":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\\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CD9069"/>
                </a:solidFill>
                <a:effectLst/>
                <a:latin typeface="Consolas" panose="020B0609020204030204" pitchFamily="49" charset="0"/>
              </a:rPr>
              <a:t>"123456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\\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CD9069"/>
                </a:solidFill>
                <a:effectLst/>
                <a:latin typeface="Consolas" panose="020B0609020204030204" pitchFamily="49" charset="0"/>
              </a:rPr>
              <a:t>""</a:t>
            </a:r>
            <a:b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CD9069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CD9069"/>
                </a:solidFill>
                <a:effectLst/>
                <a:latin typeface="Consolas" panose="020B0609020204030204" pitchFamily="49" charset="0"/>
              </a:rPr>
              <a:t>    }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</a:t>
            </a:r>
            <a:b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D7BA7D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CD9069"/>
                </a:solidFill>
                <a:effectLst/>
                <a:latin typeface="Consolas" panose="020B0609020204030204" pitchFamily="49" charset="0"/>
              </a:rPr>
              <a:t>    """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  <a:endParaRPr kumimoji="0" lang="en-US" alt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4593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DF82251-E064-4D2B-AB25-50FDB7E52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JDK 16 (March 2021)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F7D3816-B60C-4769-B585-5F75A538B4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1"/>
              <a:t>It is a new age, programmer!</a:t>
            </a:r>
          </a:p>
        </p:txBody>
      </p:sp>
    </p:spTree>
    <p:extLst>
      <p:ext uri="{BB962C8B-B14F-4D97-AF65-F5344CB8AC3E}">
        <p14:creationId xmlns:p14="http://schemas.microsoft.com/office/powerpoint/2010/main" val="3231555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E02D7B3-F117-440C-A0EC-74767BC277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JDK 16 (March 2021)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066A0F9-6FAF-421F-8F4B-0D0C850AE6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5197" y="1580050"/>
            <a:ext cx="5450957" cy="4058751"/>
          </a:xfrm>
        </p:spPr>
        <p:txBody>
          <a:bodyPr/>
          <a:lstStyle/>
          <a:p>
            <a:r>
              <a:rPr lang="en-US"/>
              <a:t>JDK 16 brings about pattern matching for </a:t>
            </a:r>
            <a:r>
              <a:rPr lang="en-US" i="1"/>
              <a:t>instanceof </a:t>
            </a:r>
            <a:r>
              <a:rPr lang="en-US"/>
              <a:t>check</a:t>
            </a:r>
          </a:p>
          <a:p>
            <a:pPr lvl="1"/>
            <a:r>
              <a:rPr lang="en-US"/>
              <a:t>Remove the need for manual casting when using</a:t>
            </a:r>
            <a:r>
              <a:rPr lang="en-US" i="1"/>
              <a:t> instanceof</a:t>
            </a:r>
          </a:p>
          <a:p>
            <a:r>
              <a:rPr lang="en-US"/>
              <a:t>Java Records</a:t>
            </a:r>
          </a:p>
          <a:p>
            <a:pPr lvl="1"/>
            <a:r>
              <a:rPr lang="en-US"/>
              <a:t>Simple immutable data carrier</a:t>
            </a:r>
          </a:p>
        </p:txBody>
      </p:sp>
    </p:spTree>
    <p:extLst>
      <p:ext uri="{BB962C8B-B14F-4D97-AF65-F5344CB8AC3E}">
        <p14:creationId xmlns:p14="http://schemas.microsoft.com/office/powerpoint/2010/main" val="25115107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F866B-2B76-46B0-BAB9-8630B91A1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Pattern Matching for </a:t>
            </a:r>
            <a:r>
              <a:rPr lang="en-US" i="1"/>
              <a:t>instanceof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85D56D-51F3-4941-AFD2-94273B648D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286001" y="1580050"/>
            <a:ext cx="8401050" cy="5706576"/>
          </a:xfrm>
        </p:spPr>
        <p:txBody>
          <a:bodyPr>
            <a:normAutofit fontScale="70000" lnSpcReduction="20000"/>
          </a:bodyPr>
          <a:lstStyle/>
          <a:p>
            <a:pPr marL="36900" indent="0">
              <a:buNone/>
            </a:pPr>
            <a:r>
              <a:rPr kumimoji="0" lang="en-US" altLang="en-US" sz="2300" b="0" i="0" u="none" strike="noStrike" cap="none" normalizeH="0" baseline="0" dirty="0">
                <a:ln>
                  <a:noFill/>
                </a:ln>
                <a:solidFill>
                  <a:srgbClr val="499CD5"/>
                </a:solidFill>
                <a:effectLst/>
                <a:latin typeface="Consolas" panose="020B0609020204030204" pitchFamily="49" charset="0"/>
              </a:rPr>
              <a:t>private static </a:t>
            </a:r>
            <a:r>
              <a:rPr kumimoji="0" lang="en-US" altLang="en-US" sz="2300" b="0" i="0" u="none" strike="noStrike" cap="none" normalizeH="0" baseline="0" dirty="0">
                <a:ln>
                  <a:noFill/>
                </a:ln>
                <a:solidFill>
                  <a:srgbClr val="39C8B0"/>
                </a:solidFill>
                <a:effectLst/>
                <a:latin typeface="Consolas" panose="020B0609020204030204" pitchFamily="49" charset="0"/>
              </a:rPr>
              <a:t>String </a:t>
            </a:r>
            <a:r>
              <a:rPr kumimoji="0" lang="en-US" altLang="en-US" sz="2300" b="0" i="0" u="none" strike="noStrike" cap="none" normalizeH="0" baseline="0" dirty="0" err="1">
                <a:ln>
                  <a:noFill/>
                </a:ln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printInfoOld</a:t>
            </a:r>
            <a:r>
              <a:rPr kumimoji="0" lang="en-US" altLang="en-US" sz="23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2300" b="0" i="0" u="none" strike="noStrike" cap="none" normalizeH="0" baseline="0" dirty="0">
                <a:ln>
                  <a:noFill/>
                </a:ln>
                <a:solidFill>
                  <a:srgbClr val="39C8B0"/>
                </a:solidFill>
                <a:effectLst/>
                <a:latin typeface="Consolas" panose="020B0609020204030204" pitchFamily="49" charset="0"/>
              </a:rPr>
              <a:t>Vehicle </a:t>
            </a:r>
            <a:r>
              <a:rPr kumimoji="0" lang="en-US" altLang="en-US" sz="2300" b="0" i="0" u="none" strike="noStrike" cap="none" normalizeH="0" baseline="0" dirty="0">
                <a:ln>
                  <a:noFill/>
                </a:ln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vehicle</a:t>
            </a:r>
            <a:r>
              <a:rPr kumimoji="0" lang="en-US" altLang="en-US" sz="23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  <a:br>
              <a:rPr kumimoji="0" lang="en-US" altLang="en-US" sz="23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3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kumimoji="0" lang="en-US" altLang="en-US" sz="2300" b="0" i="0" u="none" strike="noStrike" cap="none" normalizeH="0" baseline="0" dirty="0">
                <a:ln>
                  <a:noFill/>
                </a:ln>
                <a:solidFill>
                  <a:srgbClr val="499CD5"/>
                </a:solidFill>
                <a:effectLst/>
                <a:latin typeface="Consolas" panose="020B0609020204030204" pitchFamily="49" charset="0"/>
              </a:rPr>
              <a:t>var </a:t>
            </a:r>
            <a:r>
              <a:rPr kumimoji="0" lang="en-US" altLang="en-US" sz="2300" b="0" i="0" u="none" strike="noStrike" cap="none" normalizeH="0" baseline="0" dirty="0">
                <a:ln>
                  <a:noFill/>
                </a:ln>
                <a:solidFill>
                  <a:srgbClr val="94DBFD"/>
                </a:solidFill>
                <a:effectLst/>
                <a:latin typeface="Consolas" panose="020B0609020204030204" pitchFamily="49" charset="0"/>
              </a:rPr>
              <a:t>name </a:t>
            </a:r>
            <a:r>
              <a:rPr kumimoji="0" lang="en-US" altLang="en-US" sz="23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en-US" altLang="en-US" sz="2300" b="0" i="0" u="none" strike="noStrike" cap="none" normalizeH="0" baseline="0" dirty="0">
                <a:ln>
                  <a:noFill/>
                </a:ln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vehicle</a:t>
            </a:r>
            <a:r>
              <a:rPr kumimoji="0" lang="en-US" altLang="en-US" sz="23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sz="23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kumimoji="0" lang="en-US" altLang="en-US" sz="23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en-US" altLang="en-US" sz="23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br>
              <a:rPr kumimoji="0" lang="en-US" altLang="en-US" sz="23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3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kumimoji="0" lang="en-US" altLang="en-US" sz="2300" b="0" i="0" u="none" strike="noStrike" cap="none" normalizeH="0" baseline="0" dirty="0">
                <a:ln>
                  <a:noFill/>
                </a:ln>
                <a:solidFill>
                  <a:srgbClr val="499CD5"/>
                </a:solidFill>
                <a:effectLst/>
                <a:latin typeface="Consolas" panose="020B0609020204030204" pitchFamily="49" charset="0"/>
              </a:rPr>
              <a:t>if </a:t>
            </a:r>
            <a:r>
              <a:rPr kumimoji="0" lang="en-US" altLang="en-US" sz="23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2300" b="0" i="0" u="none" strike="noStrike" cap="none" normalizeH="0" baseline="0" dirty="0">
                <a:ln>
                  <a:noFill/>
                </a:ln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vehicle </a:t>
            </a:r>
            <a:r>
              <a:rPr kumimoji="0" lang="en-US" altLang="en-US" sz="2300" b="0" i="0" u="none" strike="noStrike" cap="none" normalizeH="0" baseline="0" dirty="0" err="1">
                <a:ln>
                  <a:noFill/>
                </a:ln>
                <a:solidFill>
                  <a:srgbClr val="499CD5"/>
                </a:solidFill>
                <a:effectLst/>
                <a:latin typeface="Consolas" panose="020B0609020204030204" pitchFamily="49" charset="0"/>
              </a:rPr>
              <a:t>instanceof</a:t>
            </a:r>
            <a:r>
              <a:rPr kumimoji="0" lang="en-US" altLang="en-US" sz="2300" b="0" i="0" u="none" strike="noStrike" cap="none" normalizeH="0" baseline="0" dirty="0">
                <a:ln>
                  <a:noFill/>
                </a:ln>
                <a:solidFill>
                  <a:srgbClr val="499CD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2300" b="0" i="0" u="none" strike="noStrike" cap="none" normalizeH="0" baseline="0" dirty="0" err="1">
                <a:ln>
                  <a:noFill/>
                </a:ln>
                <a:solidFill>
                  <a:srgbClr val="39C8B0"/>
                </a:solidFill>
                <a:effectLst/>
                <a:latin typeface="Consolas" panose="020B0609020204030204" pitchFamily="49" charset="0"/>
              </a:rPr>
              <a:t>Vehicle</a:t>
            </a:r>
            <a:r>
              <a:rPr kumimoji="0" lang="en-US" altLang="en-US" sz="2300" b="0" i="0" u="none" strike="noStrike" cap="none" normalizeH="0" baseline="0" dirty="0" err="1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sz="2300" b="0" i="0" u="none" strike="noStrike" cap="none" normalizeH="0" baseline="0" dirty="0" err="1">
                <a:ln>
                  <a:noFill/>
                </a:ln>
                <a:solidFill>
                  <a:srgbClr val="39C8B0"/>
                </a:solidFill>
                <a:effectLst/>
                <a:latin typeface="Consolas" panose="020B0609020204030204" pitchFamily="49" charset="0"/>
              </a:rPr>
              <a:t>Tank</a:t>
            </a:r>
            <a:r>
              <a:rPr kumimoji="0" lang="en-US" altLang="en-US" sz="23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  <a:br>
              <a:rPr kumimoji="0" lang="en-US" altLang="en-US" sz="23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3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2300" b="0" i="0" u="none" strike="noStrike" cap="none" normalizeH="0" baseline="0" dirty="0">
                <a:ln>
                  <a:noFill/>
                </a:ln>
                <a:solidFill>
                  <a:srgbClr val="499CD5"/>
                </a:solidFill>
                <a:effectLst/>
                <a:latin typeface="Consolas" panose="020B0609020204030204" pitchFamily="49" charset="0"/>
              </a:rPr>
              <a:t>return </a:t>
            </a:r>
            <a:r>
              <a:rPr kumimoji="0" lang="en-US" altLang="en-US" sz="2300" b="0" i="0" u="none" strike="noStrike" cap="none" normalizeH="0" baseline="0" dirty="0">
                <a:ln>
                  <a:noFill/>
                </a:ln>
                <a:solidFill>
                  <a:srgbClr val="CD9069"/>
                </a:solidFill>
                <a:effectLst/>
                <a:latin typeface="Consolas" panose="020B0609020204030204" pitchFamily="49" charset="0"/>
              </a:rPr>
              <a:t>"This tank (%s) hurts, with the caliber of %s mm"</a:t>
            </a:r>
            <a:br>
              <a:rPr kumimoji="0" lang="en-US" altLang="en-US" sz="2300" b="0" i="0" u="none" strike="noStrike" cap="none" normalizeH="0" baseline="0" dirty="0">
                <a:ln>
                  <a:noFill/>
                </a:ln>
                <a:solidFill>
                  <a:srgbClr val="CD9069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300" b="0" i="0" u="none" strike="noStrike" cap="none" normalizeH="0" baseline="0" dirty="0">
                <a:ln>
                  <a:noFill/>
                </a:ln>
                <a:solidFill>
                  <a:srgbClr val="CD9069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23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sz="2300" b="0" i="0" u="none" strike="noStrike" cap="none" normalizeH="0" baseline="0" dirty="0">
                <a:ln>
                  <a:noFill/>
                </a:ln>
                <a:solidFill>
                  <a:srgbClr val="DBDBAA"/>
                </a:solidFill>
                <a:effectLst/>
                <a:latin typeface="Consolas" panose="020B0609020204030204" pitchFamily="49" charset="0"/>
              </a:rPr>
              <a:t>formatted</a:t>
            </a:r>
            <a:r>
              <a:rPr kumimoji="0" lang="en-US" altLang="en-US" sz="23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2300" b="0" i="0" u="none" strike="noStrike" cap="none" normalizeH="0" baseline="0" dirty="0">
                <a:ln>
                  <a:noFill/>
                </a:ln>
                <a:solidFill>
                  <a:srgbClr val="94DBFD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kumimoji="0" lang="en-US" altLang="en-US" sz="23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((</a:t>
            </a:r>
            <a:r>
              <a:rPr kumimoji="0" lang="en-US" altLang="en-US" sz="2300" b="0" i="0" u="none" strike="noStrike" cap="none" normalizeH="0" baseline="0" dirty="0" err="1">
                <a:ln>
                  <a:noFill/>
                </a:ln>
                <a:solidFill>
                  <a:srgbClr val="39C8B0"/>
                </a:solidFill>
                <a:effectLst/>
                <a:latin typeface="Consolas" panose="020B0609020204030204" pitchFamily="49" charset="0"/>
              </a:rPr>
              <a:t>Vehicle</a:t>
            </a:r>
            <a:r>
              <a:rPr kumimoji="0" lang="en-US" altLang="en-US" sz="2300" b="0" i="0" u="none" strike="noStrike" cap="none" normalizeH="0" baseline="0" dirty="0" err="1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sz="2300" b="0" i="0" u="none" strike="noStrike" cap="none" normalizeH="0" baseline="0" dirty="0" err="1">
                <a:ln>
                  <a:noFill/>
                </a:ln>
                <a:solidFill>
                  <a:srgbClr val="39C8B0"/>
                </a:solidFill>
                <a:effectLst/>
                <a:latin typeface="Consolas" panose="020B0609020204030204" pitchFamily="49" charset="0"/>
              </a:rPr>
              <a:t>Tank</a:t>
            </a:r>
            <a:r>
              <a:rPr kumimoji="0" lang="en-US" altLang="en-US" sz="23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kumimoji="0" lang="en-US" altLang="en-US" sz="2300" b="0" i="0" u="none" strike="noStrike" cap="none" normalizeH="0" baseline="0" dirty="0">
                <a:ln>
                  <a:noFill/>
                </a:ln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vehicle</a:t>
            </a:r>
            <a:r>
              <a:rPr kumimoji="0" lang="en-US" altLang="en-US" sz="23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kumimoji="0" lang="en-US" altLang="en-US" sz="23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Consolas" panose="020B0609020204030204" pitchFamily="49" charset="0"/>
              </a:rPr>
              <a:t>gunCaliber</a:t>
            </a:r>
            <a:r>
              <a:rPr kumimoji="0" lang="en-US" altLang="en-US" sz="23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kumimoji="0" lang="en-US" altLang="en-US" sz="23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3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}</a:t>
            </a:r>
            <a:br>
              <a:rPr kumimoji="0" lang="en-US" altLang="en-US" sz="23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br>
              <a:rPr kumimoji="0" lang="en-US" altLang="en-US" sz="23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3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kumimoji="0" lang="en-US" altLang="en-US" sz="2300" b="0" i="0" u="none" strike="noStrike" cap="none" normalizeH="0" baseline="0" dirty="0">
                <a:ln>
                  <a:noFill/>
                </a:ln>
                <a:solidFill>
                  <a:srgbClr val="499CD5"/>
                </a:solidFill>
                <a:effectLst/>
                <a:latin typeface="Consolas" panose="020B0609020204030204" pitchFamily="49" charset="0"/>
              </a:rPr>
              <a:t>if </a:t>
            </a:r>
            <a:r>
              <a:rPr kumimoji="0" lang="en-US" altLang="en-US" sz="23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2300" b="0" i="0" u="none" strike="noStrike" cap="none" normalizeH="0" baseline="0" dirty="0">
                <a:ln>
                  <a:noFill/>
                </a:ln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vehicle </a:t>
            </a:r>
            <a:r>
              <a:rPr kumimoji="0" lang="en-US" altLang="en-US" sz="2300" b="0" i="0" u="none" strike="noStrike" cap="none" normalizeH="0" baseline="0" dirty="0" err="1">
                <a:ln>
                  <a:noFill/>
                </a:ln>
                <a:solidFill>
                  <a:srgbClr val="499CD5"/>
                </a:solidFill>
                <a:effectLst/>
                <a:latin typeface="Consolas" panose="020B0609020204030204" pitchFamily="49" charset="0"/>
              </a:rPr>
              <a:t>instanceof</a:t>
            </a:r>
            <a:r>
              <a:rPr kumimoji="0" lang="en-US" altLang="en-US" sz="2300" b="0" i="0" u="none" strike="noStrike" cap="none" normalizeH="0" baseline="0" dirty="0">
                <a:ln>
                  <a:noFill/>
                </a:ln>
                <a:solidFill>
                  <a:srgbClr val="499CD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2300" b="0" i="0" u="none" strike="noStrike" cap="none" normalizeH="0" baseline="0" dirty="0" err="1">
                <a:ln>
                  <a:noFill/>
                </a:ln>
                <a:solidFill>
                  <a:srgbClr val="39C8B0"/>
                </a:solidFill>
                <a:effectLst/>
                <a:latin typeface="Consolas" panose="020B0609020204030204" pitchFamily="49" charset="0"/>
              </a:rPr>
              <a:t>Vehicle</a:t>
            </a:r>
            <a:r>
              <a:rPr kumimoji="0" lang="en-US" altLang="en-US" sz="2300" b="0" i="0" u="none" strike="noStrike" cap="none" normalizeH="0" baseline="0" dirty="0" err="1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sz="2300" b="0" i="0" u="none" strike="noStrike" cap="none" normalizeH="0" baseline="0" dirty="0" err="1">
                <a:ln>
                  <a:noFill/>
                </a:ln>
                <a:solidFill>
                  <a:srgbClr val="39C8B0"/>
                </a:solidFill>
                <a:effectLst/>
                <a:latin typeface="Consolas" panose="020B0609020204030204" pitchFamily="49" charset="0"/>
              </a:rPr>
              <a:t>Ship</a:t>
            </a:r>
            <a:r>
              <a:rPr kumimoji="0" lang="en-US" altLang="en-US" sz="23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  <a:br>
              <a:rPr kumimoji="0" lang="en-US" altLang="en-US" sz="23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3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2300" b="0" i="0" u="none" strike="noStrike" cap="none" normalizeH="0" baseline="0" dirty="0">
                <a:ln>
                  <a:noFill/>
                </a:ln>
                <a:solidFill>
                  <a:srgbClr val="499CD5"/>
                </a:solidFill>
                <a:effectLst/>
                <a:latin typeface="Consolas" panose="020B0609020204030204" pitchFamily="49" charset="0"/>
              </a:rPr>
              <a:t>return </a:t>
            </a:r>
            <a:r>
              <a:rPr kumimoji="0" lang="en-US" altLang="en-US" sz="2300" b="0" i="0" u="none" strike="noStrike" cap="none" normalizeH="0" baseline="0" dirty="0">
                <a:ln>
                  <a:noFill/>
                </a:ln>
                <a:solidFill>
                  <a:srgbClr val="CD9069"/>
                </a:solidFill>
                <a:effectLst/>
                <a:latin typeface="Consolas" panose="020B0609020204030204" pitchFamily="49" charset="0"/>
              </a:rPr>
              <a:t>"This beauty, called %s can displace about %s tons of water"</a:t>
            </a:r>
            <a:br>
              <a:rPr kumimoji="0" lang="en-US" altLang="en-US" sz="2300" b="0" i="0" u="none" strike="noStrike" cap="none" normalizeH="0" baseline="0" dirty="0">
                <a:ln>
                  <a:noFill/>
                </a:ln>
                <a:solidFill>
                  <a:srgbClr val="CD9069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300" b="0" i="0" u="none" strike="noStrike" cap="none" normalizeH="0" baseline="0" dirty="0">
                <a:ln>
                  <a:noFill/>
                </a:ln>
                <a:solidFill>
                  <a:srgbClr val="CD9069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23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sz="2300" b="0" i="0" u="none" strike="noStrike" cap="none" normalizeH="0" baseline="0" dirty="0">
                <a:ln>
                  <a:noFill/>
                </a:ln>
                <a:solidFill>
                  <a:srgbClr val="DBDBAA"/>
                </a:solidFill>
                <a:effectLst/>
                <a:latin typeface="Consolas" panose="020B0609020204030204" pitchFamily="49" charset="0"/>
              </a:rPr>
              <a:t>formatted</a:t>
            </a:r>
            <a:r>
              <a:rPr kumimoji="0" lang="en-US" altLang="en-US" sz="23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2300" b="0" i="0" u="none" strike="noStrike" cap="none" normalizeH="0" baseline="0" dirty="0">
                <a:ln>
                  <a:noFill/>
                </a:ln>
                <a:solidFill>
                  <a:srgbClr val="94DBFD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kumimoji="0" lang="en-US" altLang="en-US" sz="23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((</a:t>
            </a:r>
            <a:r>
              <a:rPr kumimoji="0" lang="en-US" altLang="en-US" sz="2300" b="0" i="0" u="none" strike="noStrike" cap="none" normalizeH="0" baseline="0" dirty="0" err="1">
                <a:ln>
                  <a:noFill/>
                </a:ln>
                <a:solidFill>
                  <a:srgbClr val="39C8B0"/>
                </a:solidFill>
                <a:effectLst/>
                <a:latin typeface="Consolas" panose="020B0609020204030204" pitchFamily="49" charset="0"/>
              </a:rPr>
              <a:t>Vehicle</a:t>
            </a:r>
            <a:r>
              <a:rPr kumimoji="0" lang="en-US" altLang="en-US" sz="2300" b="0" i="0" u="none" strike="noStrike" cap="none" normalizeH="0" baseline="0" dirty="0" err="1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sz="2300" b="0" i="0" u="none" strike="noStrike" cap="none" normalizeH="0" baseline="0" dirty="0" err="1">
                <a:ln>
                  <a:noFill/>
                </a:ln>
                <a:solidFill>
                  <a:srgbClr val="39C8B0"/>
                </a:solidFill>
                <a:effectLst/>
                <a:latin typeface="Consolas" panose="020B0609020204030204" pitchFamily="49" charset="0"/>
              </a:rPr>
              <a:t>Ship</a:t>
            </a:r>
            <a:r>
              <a:rPr kumimoji="0" lang="en-US" altLang="en-US" sz="23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kumimoji="0" lang="en-US" altLang="en-US" sz="2300" b="0" i="0" u="none" strike="noStrike" cap="none" normalizeH="0" baseline="0" dirty="0">
                <a:ln>
                  <a:noFill/>
                </a:ln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vehicle</a:t>
            </a:r>
            <a:r>
              <a:rPr kumimoji="0" lang="en-US" altLang="en-US" sz="23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kumimoji="0" lang="en-US" altLang="en-US" sz="23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Consolas" panose="020B0609020204030204" pitchFamily="49" charset="0"/>
              </a:rPr>
              <a:t>waterDisplacement</a:t>
            </a:r>
            <a:r>
              <a:rPr kumimoji="0" lang="en-US" altLang="en-US" sz="23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kumimoji="0" lang="en-US" altLang="en-US" sz="23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3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}</a:t>
            </a:r>
            <a:br>
              <a:rPr kumimoji="0" lang="en-US" altLang="en-US" sz="23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br>
              <a:rPr kumimoji="0" lang="en-US" altLang="en-US" sz="23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3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kumimoji="0" lang="en-US" altLang="en-US" sz="2300" b="0" i="0" u="none" strike="noStrike" cap="none" normalizeH="0" baseline="0" dirty="0">
                <a:ln>
                  <a:noFill/>
                </a:ln>
                <a:solidFill>
                  <a:srgbClr val="499CD5"/>
                </a:solidFill>
                <a:effectLst/>
                <a:latin typeface="Consolas" panose="020B0609020204030204" pitchFamily="49" charset="0"/>
              </a:rPr>
              <a:t>if </a:t>
            </a:r>
            <a:r>
              <a:rPr kumimoji="0" lang="en-US" altLang="en-US" sz="23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2300" b="0" i="0" u="none" strike="noStrike" cap="none" normalizeH="0" baseline="0" dirty="0">
                <a:ln>
                  <a:noFill/>
                </a:ln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vehicle </a:t>
            </a:r>
            <a:r>
              <a:rPr kumimoji="0" lang="en-US" altLang="en-US" sz="2300" b="0" i="0" u="none" strike="noStrike" cap="none" normalizeH="0" baseline="0" dirty="0" err="1">
                <a:ln>
                  <a:noFill/>
                </a:ln>
                <a:solidFill>
                  <a:srgbClr val="499CD5"/>
                </a:solidFill>
                <a:effectLst/>
                <a:latin typeface="Consolas" panose="020B0609020204030204" pitchFamily="49" charset="0"/>
              </a:rPr>
              <a:t>instanceof</a:t>
            </a:r>
            <a:r>
              <a:rPr kumimoji="0" lang="en-US" altLang="en-US" sz="2300" b="0" i="0" u="none" strike="noStrike" cap="none" normalizeH="0" baseline="0" dirty="0">
                <a:ln>
                  <a:noFill/>
                </a:ln>
                <a:solidFill>
                  <a:srgbClr val="499CD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2300" b="0" i="0" u="none" strike="noStrike" cap="none" normalizeH="0" baseline="0" dirty="0" err="1">
                <a:ln>
                  <a:noFill/>
                </a:ln>
                <a:solidFill>
                  <a:srgbClr val="39C8B0"/>
                </a:solidFill>
                <a:effectLst/>
                <a:latin typeface="Consolas" panose="020B0609020204030204" pitchFamily="49" charset="0"/>
              </a:rPr>
              <a:t>Vehicle</a:t>
            </a:r>
            <a:r>
              <a:rPr kumimoji="0" lang="en-US" altLang="en-US" sz="2300" b="0" i="0" u="none" strike="noStrike" cap="none" normalizeH="0" baseline="0" dirty="0" err="1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sz="2300" b="0" i="0" u="none" strike="noStrike" cap="none" normalizeH="0" baseline="0" dirty="0" err="1">
                <a:ln>
                  <a:noFill/>
                </a:ln>
                <a:solidFill>
                  <a:srgbClr val="39C8B0"/>
                </a:solidFill>
                <a:effectLst/>
                <a:latin typeface="Consolas" panose="020B0609020204030204" pitchFamily="49" charset="0"/>
              </a:rPr>
              <a:t>Airplane</a:t>
            </a:r>
            <a:r>
              <a:rPr kumimoji="0" lang="en-US" altLang="en-US" sz="23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  <a:br>
              <a:rPr kumimoji="0" lang="en-US" altLang="en-US" sz="23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3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2300" b="0" i="0" u="none" strike="noStrike" cap="none" normalizeH="0" baseline="0" dirty="0">
                <a:ln>
                  <a:noFill/>
                </a:ln>
                <a:solidFill>
                  <a:srgbClr val="499CD5"/>
                </a:solidFill>
                <a:effectLst/>
                <a:latin typeface="Consolas" panose="020B0609020204030204" pitchFamily="49" charset="0"/>
              </a:rPr>
              <a:t>return </a:t>
            </a:r>
          </a:p>
          <a:p>
            <a:pPr marL="36900" indent="0">
              <a:buNone/>
            </a:pPr>
            <a:r>
              <a:rPr kumimoji="0" lang="en-US" altLang="en-US" sz="2300" b="0" i="0" u="none" strike="noStrike" cap="none" normalizeH="0" baseline="0" dirty="0">
                <a:ln>
                  <a:noFill/>
                </a:ln>
                <a:solidFill>
                  <a:srgbClr val="CD9069"/>
                </a:solidFill>
                <a:effectLst/>
                <a:latin typeface="Consolas" panose="020B0609020204030204" pitchFamily="49" charset="0"/>
              </a:rPr>
              <a:t>	"""</a:t>
            </a:r>
          </a:p>
          <a:p>
            <a:pPr marL="36900" indent="0">
              <a:buNone/>
            </a:pPr>
            <a:r>
              <a:rPr kumimoji="0" lang="en-US" altLang="en-US" sz="2300" b="0" i="0" u="none" strike="noStrike" cap="none" normalizeH="0" baseline="0" dirty="0">
                <a:ln>
                  <a:noFill/>
                </a:ln>
                <a:solidFill>
                  <a:srgbClr val="CD9069"/>
                </a:solidFill>
                <a:effectLst/>
                <a:latin typeface="Consolas" panose="020B0609020204030204" pitchFamily="49" charset="0"/>
              </a:rPr>
              <a:t>	We need to reach at least %s </a:t>
            </a:r>
            <a:r>
              <a:rPr kumimoji="0" lang="en-US" altLang="en-US" sz="2300" b="0" i="0" u="none" strike="noStrike" cap="none" normalizeH="0" baseline="0" dirty="0" err="1">
                <a:ln>
                  <a:noFill/>
                </a:ln>
                <a:solidFill>
                  <a:srgbClr val="CD9069"/>
                </a:solidFill>
                <a:effectLst/>
                <a:latin typeface="Consolas" panose="020B0609020204030204" pitchFamily="49" charset="0"/>
              </a:rPr>
              <a:t>kmh</a:t>
            </a:r>
            <a:r>
              <a:rPr kumimoji="0" lang="en-US" altLang="en-US" sz="2300" b="0" i="0" u="none" strike="noStrike" cap="none" normalizeH="0" baseline="0" dirty="0">
                <a:ln>
                  <a:noFill/>
                </a:ln>
                <a:solidFill>
                  <a:srgbClr val="CD9069"/>
                </a:solidFill>
                <a:effectLst/>
                <a:latin typeface="Consolas" panose="020B0609020204030204" pitchFamily="49" charset="0"/>
              </a:rPr>
              <a:t> to be able\</a:t>
            </a:r>
          </a:p>
          <a:p>
            <a:pPr marL="36900" indent="0">
              <a:buNone/>
            </a:pPr>
            <a:r>
              <a:rPr lang="en-US" altLang="en-US" sz="2300" dirty="0">
                <a:ln>
                  <a:noFill/>
                </a:ln>
                <a:solidFill>
                  <a:srgbClr val="CD9069"/>
                </a:solidFill>
                <a:effectLst/>
                <a:latin typeface="Consolas" panose="020B0609020204030204" pitchFamily="49" charset="0"/>
              </a:rPr>
              <a:t>	</a:t>
            </a:r>
            <a:r>
              <a:rPr kumimoji="0" lang="en-US" altLang="en-US" sz="2300" b="0" i="0" u="none" strike="noStrike" cap="none" normalizeH="0" baseline="0" dirty="0">
                <a:ln>
                  <a:noFill/>
                </a:ln>
                <a:solidFill>
                  <a:srgbClr val="CD9069"/>
                </a:solidFill>
                <a:effectLst/>
                <a:latin typeface="Consolas" panose="020B0609020204030204" pitchFamily="49" charset="0"/>
              </a:rPr>
              <a:t>to take off this plane named %s</a:t>
            </a:r>
          </a:p>
          <a:p>
            <a:pPr marL="36900" indent="0">
              <a:buNone/>
            </a:pPr>
            <a:r>
              <a:rPr lang="en-US" altLang="en-US" sz="2300" dirty="0">
                <a:ln>
                  <a:noFill/>
                </a:ln>
                <a:solidFill>
                  <a:srgbClr val="CD9069"/>
                </a:solidFill>
                <a:effectLst/>
                <a:latin typeface="Consolas" panose="020B0609020204030204" pitchFamily="49" charset="0"/>
              </a:rPr>
              <a:t>	"""</a:t>
            </a:r>
            <a:r>
              <a:rPr kumimoji="0" lang="en-US" altLang="en-US" sz="23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sz="2300" b="0" i="0" u="none" strike="noStrike" cap="none" normalizeH="0" baseline="0" dirty="0">
                <a:ln>
                  <a:noFill/>
                </a:ln>
                <a:solidFill>
                  <a:srgbClr val="DBDBAA"/>
                </a:solidFill>
                <a:effectLst/>
                <a:latin typeface="Consolas" panose="020B0609020204030204" pitchFamily="49" charset="0"/>
              </a:rPr>
              <a:t>formatted</a:t>
            </a:r>
            <a:r>
              <a:rPr kumimoji="0" lang="en-US" altLang="en-US" sz="23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(((</a:t>
            </a:r>
            <a:r>
              <a:rPr kumimoji="0" lang="en-US" altLang="en-US" sz="2300" b="0" i="0" u="none" strike="noStrike" cap="none" normalizeH="0" baseline="0" dirty="0" err="1">
                <a:ln>
                  <a:noFill/>
                </a:ln>
                <a:solidFill>
                  <a:srgbClr val="39C8B0"/>
                </a:solidFill>
                <a:effectLst/>
                <a:latin typeface="Consolas" panose="020B0609020204030204" pitchFamily="49" charset="0"/>
              </a:rPr>
              <a:t>Vehicle</a:t>
            </a:r>
            <a:r>
              <a:rPr kumimoji="0" lang="en-US" altLang="en-US" sz="2300" b="0" i="0" u="none" strike="noStrike" cap="none" normalizeH="0" baseline="0" dirty="0" err="1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sz="2300" b="0" i="0" u="none" strike="noStrike" cap="none" normalizeH="0" baseline="0" dirty="0" err="1">
                <a:ln>
                  <a:noFill/>
                </a:ln>
                <a:solidFill>
                  <a:srgbClr val="39C8B0"/>
                </a:solidFill>
                <a:effectLst/>
                <a:latin typeface="Consolas" panose="020B0609020204030204" pitchFamily="49" charset="0"/>
              </a:rPr>
              <a:t>Airplane</a:t>
            </a:r>
            <a:r>
              <a:rPr kumimoji="0" lang="en-US" altLang="en-US" sz="23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kumimoji="0" lang="en-US" altLang="en-US" sz="2300" b="0" i="0" u="none" strike="noStrike" cap="none" normalizeH="0" baseline="0" dirty="0">
                <a:ln>
                  <a:noFill/>
                </a:ln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vehicle</a:t>
            </a:r>
            <a:r>
              <a:rPr kumimoji="0" lang="en-US" altLang="en-US" sz="23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kumimoji="0" lang="en-US" altLang="en-US" sz="23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Consolas" panose="020B0609020204030204" pitchFamily="49" charset="0"/>
              </a:rPr>
              <a:t>takeOffSpeed</a:t>
            </a:r>
            <a:r>
              <a:rPr kumimoji="0" lang="en-US" altLang="en-US" sz="23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sz="2300" b="0" i="0" u="none" strike="noStrike" cap="none" normalizeH="0" baseline="0" dirty="0">
                <a:ln>
                  <a:noFill/>
                </a:ln>
                <a:solidFill>
                  <a:srgbClr val="94DBFD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kumimoji="0" lang="en-US" altLang="en-US" sz="23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kumimoji="0" lang="en-US" altLang="en-US" sz="23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3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}</a:t>
            </a:r>
            <a:br>
              <a:rPr kumimoji="0" lang="en-US" altLang="en-US" sz="23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br>
              <a:rPr kumimoji="0" lang="en-US" altLang="en-US" sz="23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3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kumimoji="0" lang="en-US" altLang="en-US" sz="2300" b="0" i="0" u="none" strike="noStrike" cap="none" normalizeH="0" baseline="0" dirty="0">
                <a:ln>
                  <a:noFill/>
                </a:ln>
                <a:solidFill>
                  <a:srgbClr val="499CD5"/>
                </a:solidFill>
                <a:effectLst/>
                <a:latin typeface="Consolas" panose="020B0609020204030204" pitchFamily="49" charset="0"/>
              </a:rPr>
              <a:t>throw new </a:t>
            </a:r>
            <a:r>
              <a:rPr kumimoji="0" lang="en-US" altLang="en-US" sz="2300" b="0" i="0" u="none" strike="noStrike" cap="none" normalizeH="0" baseline="0" dirty="0" err="1">
                <a:ln>
                  <a:noFill/>
                </a:ln>
                <a:solidFill>
                  <a:srgbClr val="DBDBAA"/>
                </a:solidFill>
                <a:effectLst/>
                <a:latin typeface="Consolas" panose="020B0609020204030204" pitchFamily="49" charset="0"/>
              </a:rPr>
              <a:t>UnsupportedOperationException</a:t>
            </a:r>
            <a:r>
              <a:rPr kumimoji="0" lang="en-US" altLang="en-US" sz="23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br>
              <a:rPr kumimoji="0" lang="en-US" altLang="en-US" sz="23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3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      </a:t>
            </a:r>
            <a:r>
              <a:rPr kumimoji="0" lang="en-US" altLang="en-US" sz="2300" b="0" i="0" u="none" strike="noStrike" cap="none" normalizeH="0" baseline="0" dirty="0">
                <a:ln>
                  <a:noFill/>
                </a:ln>
                <a:solidFill>
                  <a:srgbClr val="CD9069"/>
                </a:solidFill>
                <a:effectLst/>
                <a:latin typeface="Consolas" panose="020B0609020204030204" pitchFamily="49" charset="0"/>
              </a:rPr>
              <a:t>"Unexpected vehicle type: " </a:t>
            </a:r>
            <a:r>
              <a:rPr kumimoji="0" lang="en-US" altLang="en-US" sz="23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 </a:t>
            </a:r>
            <a:r>
              <a:rPr kumimoji="0" lang="en-US" altLang="en-US" sz="2300" b="0" i="0" u="none" strike="noStrike" cap="none" normalizeH="0" baseline="0" dirty="0">
                <a:ln>
                  <a:noFill/>
                </a:ln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vehicle</a:t>
            </a:r>
            <a:r>
              <a:rPr kumimoji="0" lang="en-US" altLang="en-US" sz="23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kumimoji="0" lang="en-US" altLang="en-US" sz="23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3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  <a:endParaRPr kumimoji="0" lang="en-US" altLang="en-US" sz="23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36900" indent="0">
              <a:buNone/>
            </a:pPr>
            <a:endParaRPr lang="en-US" sz="400" dirty="0"/>
          </a:p>
        </p:txBody>
      </p:sp>
    </p:spTree>
    <p:extLst>
      <p:ext uri="{BB962C8B-B14F-4D97-AF65-F5344CB8AC3E}">
        <p14:creationId xmlns:p14="http://schemas.microsoft.com/office/powerpoint/2010/main" val="21034488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2CEAA6-83E1-DED3-BB50-27CC91D2E5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4EC21F-A0A5-25C3-46B0-80235692DB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Pattern Matching for </a:t>
            </a:r>
            <a:r>
              <a:rPr lang="en-US" i="1"/>
              <a:t>instanceof</a:t>
            </a:r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13A8B09-FEC4-4A5D-AED5-076AFBBA97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025601" y="1580050"/>
            <a:ext cx="8130149" cy="5582752"/>
          </a:xfrm>
        </p:spPr>
        <p:txBody>
          <a:bodyPr>
            <a:normAutofit fontScale="70000" lnSpcReduction="20000"/>
          </a:bodyPr>
          <a:lstStyle/>
          <a:p>
            <a:pPr marL="36900" indent="0">
              <a:buNone/>
            </a:pPr>
            <a:r>
              <a:rPr kumimoji="0" lang="en-US" altLang="en-US" sz="2300" b="0" i="0" u="none" strike="noStrike" cap="none" normalizeH="0" baseline="0" dirty="0">
                <a:ln>
                  <a:noFill/>
                </a:ln>
                <a:solidFill>
                  <a:srgbClr val="499CD5"/>
                </a:solidFill>
                <a:effectLst/>
                <a:latin typeface="Consolas" panose="020B0609020204030204" pitchFamily="49" charset="0"/>
              </a:rPr>
              <a:t>private static </a:t>
            </a:r>
            <a:r>
              <a:rPr kumimoji="0" lang="en-US" altLang="en-US" sz="2300" b="0" i="0" u="none" strike="noStrike" cap="none" normalizeH="0" baseline="0" dirty="0">
                <a:ln>
                  <a:noFill/>
                </a:ln>
                <a:solidFill>
                  <a:srgbClr val="39C8B0"/>
                </a:solidFill>
                <a:effectLst/>
                <a:latin typeface="Consolas" panose="020B0609020204030204" pitchFamily="49" charset="0"/>
              </a:rPr>
              <a:t>String </a:t>
            </a:r>
            <a:r>
              <a:rPr kumimoji="0" lang="en-US" altLang="en-US" sz="2300" b="0" i="0" u="none" strike="noStrike" cap="none" normalizeH="0" baseline="0" dirty="0" err="1">
                <a:ln>
                  <a:noFill/>
                </a:ln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printInfo</a:t>
            </a:r>
            <a:r>
              <a:rPr kumimoji="0" lang="en-US" altLang="en-US" sz="23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2300" b="0" i="0" u="none" strike="noStrike" cap="none" normalizeH="0" baseline="0" dirty="0">
                <a:ln>
                  <a:noFill/>
                </a:ln>
                <a:solidFill>
                  <a:srgbClr val="39C8B0"/>
                </a:solidFill>
                <a:effectLst/>
                <a:latin typeface="Consolas" panose="020B0609020204030204" pitchFamily="49" charset="0"/>
              </a:rPr>
              <a:t>Vehicle </a:t>
            </a:r>
            <a:r>
              <a:rPr kumimoji="0" lang="en-US" altLang="en-US" sz="2300" b="0" i="0" u="none" strike="noStrike" cap="none" normalizeH="0" baseline="0" dirty="0">
                <a:ln>
                  <a:noFill/>
                </a:ln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vehicle</a:t>
            </a:r>
            <a:r>
              <a:rPr kumimoji="0" lang="en-US" altLang="en-US" sz="23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  <a:br>
              <a:rPr kumimoji="0" lang="en-US" altLang="en-US" sz="23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3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kumimoji="0" lang="en-US" altLang="en-US" sz="2300" b="0" i="0" u="none" strike="noStrike" cap="none" normalizeH="0" baseline="0" dirty="0">
                <a:ln>
                  <a:noFill/>
                </a:ln>
                <a:solidFill>
                  <a:srgbClr val="499CD5"/>
                </a:solidFill>
                <a:effectLst/>
                <a:latin typeface="Consolas" panose="020B0609020204030204" pitchFamily="49" charset="0"/>
              </a:rPr>
              <a:t>var </a:t>
            </a:r>
            <a:r>
              <a:rPr kumimoji="0" lang="en-US" altLang="en-US" sz="2300" b="0" i="0" u="none" strike="noStrike" cap="none" normalizeH="0" baseline="0" dirty="0">
                <a:ln>
                  <a:noFill/>
                </a:ln>
                <a:solidFill>
                  <a:srgbClr val="94DBFD"/>
                </a:solidFill>
                <a:effectLst/>
                <a:latin typeface="Consolas" panose="020B0609020204030204" pitchFamily="49" charset="0"/>
              </a:rPr>
              <a:t>name </a:t>
            </a:r>
            <a:r>
              <a:rPr kumimoji="0" lang="en-US" altLang="en-US" sz="23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en-US" altLang="en-US" sz="2300" b="0" i="0" u="none" strike="noStrike" cap="none" normalizeH="0" baseline="0" dirty="0">
                <a:ln>
                  <a:noFill/>
                </a:ln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vehicle</a:t>
            </a:r>
            <a:r>
              <a:rPr kumimoji="0" lang="en-US" altLang="en-US" sz="23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sz="23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kumimoji="0" lang="en-US" altLang="en-US" sz="23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en-US" altLang="en-US" sz="23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br>
              <a:rPr kumimoji="0" lang="en-US" altLang="en-US" sz="23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3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kumimoji="0" lang="en-US" altLang="en-US" sz="2300" b="0" i="0" u="none" strike="noStrike" cap="none" normalizeH="0" baseline="0" dirty="0">
                <a:ln>
                  <a:noFill/>
                </a:ln>
                <a:solidFill>
                  <a:srgbClr val="499CD5"/>
                </a:solidFill>
                <a:effectLst/>
                <a:latin typeface="Consolas" panose="020B0609020204030204" pitchFamily="49" charset="0"/>
              </a:rPr>
              <a:t>if </a:t>
            </a:r>
            <a:r>
              <a:rPr kumimoji="0" lang="en-US" altLang="en-US" sz="23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2300" b="0" i="0" u="none" strike="noStrike" cap="none" normalizeH="0" baseline="0" dirty="0">
                <a:ln>
                  <a:noFill/>
                </a:ln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vehicle </a:t>
            </a:r>
            <a:r>
              <a:rPr kumimoji="0" lang="en-US" altLang="en-US" sz="2300" b="0" i="0" u="none" strike="noStrike" cap="none" normalizeH="0" baseline="0" dirty="0" err="1">
                <a:ln>
                  <a:noFill/>
                </a:ln>
                <a:solidFill>
                  <a:srgbClr val="499CD5"/>
                </a:solidFill>
                <a:effectLst/>
                <a:latin typeface="Consolas" panose="020B0609020204030204" pitchFamily="49" charset="0"/>
              </a:rPr>
              <a:t>instanceof</a:t>
            </a:r>
            <a:r>
              <a:rPr kumimoji="0" lang="en-US" altLang="en-US" sz="2300" b="0" i="0" u="none" strike="noStrike" cap="none" normalizeH="0" baseline="0" dirty="0">
                <a:ln>
                  <a:noFill/>
                </a:ln>
                <a:solidFill>
                  <a:srgbClr val="499CD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2300" b="0" i="0" u="none" strike="noStrike" cap="none" normalizeH="0" baseline="0" dirty="0" err="1">
                <a:ln>
                  <a:noFill/>
                </a:ln>
                <a:solidFill>
                  <a:srgbClr val="39C8B0"/>
                </a:solidFill>
                <a:effectLst/>
                <a:latin typeface="Consolas" panose="020B0609020204030204" pitchFamily="49" charset="0"/>
              </a:rPr>
              <a:t>Vehicle</a:t>
            </a:r>
            <a:r>
              <a:rPr kumimoji="0" lang="en-US" altLang="en-US" sz="2300" b="0" i="0" u="none" strike="noStrike" cap="none" normalizeH="0" baseline="0" dirty="0" err="1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sz="2300" b="0" i="0" u="none" strike="noStrike" cap="none" normalizeH="0" baseline="0" dirty="0" err="1">
                <a:ln>
                  <a:noFill/>
                </a:ln>
                <a:solidFill>
                  <a:srgbClr val="39C8B0"/>
                </a:solidFill>
                <a:effectLst/>
                <a:latin typeface="Consolas" panose="020B0609020204030204" pitchFamily="49" charset="0"/>
              </a:rPr>
              <a:t>Tank</a:t>
            </a:r>
            <a:r>
              <a:rPr kumimoji="0" lang="en-US" altLang="en-US" sz="2300" b="0" i="0" u="none" strike="noStrike" cap="none" normalizeH="0" baseline="0" dirty="0">
                <a:ln>
                  <a:noFill/>
                </a:ln>
                <a:solidFill>
                  <a:srgbClr val="39C8B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2300" b="0" i="0" u="none" strike="noStrike" cap="none" normalizeH="0" baseline="0" dirty="0">
                <a:ln>
                  <a:noFill/>
                </a:ln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tank</a:t>
            </a:r>
            <a:r>
              <a:rPr kumimoji="0" lang="en-US" altLang="en-US" sz="23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  <a:br>
              <a:rPr kumimoji="0" lang="en-US" altLang="en-US" sz="23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3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2300" b="0" i="0" u="none" strike="noStrike" cap="none" normalizeH="0" baseline="0" dirty="0">
                <a:ln>
                  <a:noFill/>
                </a:ln>
                <a:solidFill>
                  <a:srgbClr val="499CD5"/>
                </a:solidFill>
                <a:effectLst/>
                <a:latin typeface="Consolas" panose="020B0609020204030204" pitchFamily="49" charset="0"/>
              </a:rPr>
              <a:t>return </a:t>
            </a:r>
            <a:r>
              <a:rPr kumimoji="0" lang="en-US" altLang="en-US" sz="2300" b="0" i="0" u="none" strike="noStrike" cap="none" normalizeH="0" baseline="0" dirty="0">
                <a:ln>
                  <a:noFill/>
                </a:ln>
                <a:solidFill>
                  <a:srgbClr val="CD9069"/>
                </a:solidFill>
                <a:effectLst/>
                <a:latin typeface="Consolas" panose="020B0609020204030204" pitchFamily="49" charset="0"/>
              </a:rPr>
              <a:t>"This tank (%s) hurts, with the caliber of %s mm“</a:t>
            </a:r>
            <a:br>
              <a:rPr kumimoji="0" lang="en-US" altLang="en-US" sz="2300" b="0" i="0" u="none" strike="noStrike" cap="none" normalizeH="0" baseline="0" dirty="0">
                <a:ln>
                  <a:noFill/>
                </a:ln>
                <a:solidFill>
                  <a:srgbClr val="CD9069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300" b="0" i="0" u="none" strike="noStrike" cap="none" normalizeH="0" baseline="0" dirty="0">
                <a:ln>
                  <a:noFill/>
                </a:ln>
                <a:solidFill>
                  <a:srgbClr val="CD9069"/>
                </a:solidFill>
                <a:effectLst/>
                <a:latin typeface="Consolas" panose="020B0609020204030204" pitchFamily="49" charset="0"/>
              </a:rPr>
              <a:t>	</a:t>
            </a:r>
            <a:r>
              <a:rPr kumimoji="0" lang="en-US" altLang="en-US" sz="23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sz="2300" b="0" i="0" u="none" strike="noStrike" cap="none" normalizeH="0" baseline="0" dirty="0">
                <a:ln>
                  <a:noFill/>
                </a:ln>
                <a:solidFill>
                  <a:srgbClr val="DBDBAA"/>
                </a:solidFill>
                <a:effectLst/>
                <a:latin typeface="Consolas" panose="020B0609020204030204" pitchFamily="49" charset="0"/>
              </a:rPr>
              <a:t>formatted</a:t>
            </a:r>
            <a:r>
              <a:rPr kumimoji="0" lang="en-US" altLang="en-US" sz="23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2300" b="0" i="0" u="none" strike="noStrike" cap="none" normalizeH="0" baseline="0" dirty="0">
                <a:ln>
                  <a:noFill/>
                </a:ln>
                <a:solidFill>
                  <a:srgbClr val="94DBFD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kumimoji="0" lang="en-US" altLang="en-US" sz="23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sz="2300" b="0" i="0" u="none" strike="noStrike" cap="none" normalizeH="0" baseline="0" dirty="0" err="1">
                <a:ln>
                  <a:noFill/>
                </a:ln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tank</a:t>
            </a:r>
            <a:r>
              <a:rPr kumimoji="0" lang="en-US" altLang="en-US" sz="2300" b="0" i="0" u="none" strike="noStrike" cap="none" normalizeH="0" baseline="0" dirty="0" err="1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sz="23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Consolas" panose="020B0609020204030204" pitchFamily="49" charset="0"/>
              </a:rPr>
              <a:t>gunCaliber</a:t>
            </a:r>
            <a:r>
              <a:rPr kumimoji="0" lang="en-US" altLang="en-US" sz="23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kumimoji="0" lang="en-US" altLang="en-US" sz="23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3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}</a:t>
            </a:r>
            <a:br>
              <a:rPr kumimoji="0" lang="en-US" altLang="en-US" sz="23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br>
              <a:rPr kumimoji="0" lang="en-US" altLang="en-US" sz="23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3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kumimoji="0" lang="en-US" altLang="en-US" sz="2300" b="0" i="0" u="none" strike="noStrike" cap="none" normalizeH="0" baseline="0" dirty="0">
                <a:ln>
                  <a:noFill/>
                </a:ln>
                <a:solidFill>
                  <a:srgbClr val="499CD5"/>
                </a:solidFill>
                <a:effectLst/>
                <a:latin typeface="Consolas" panose="020B0609020204030204" pitchFamily="49" charset="0"/>
              </a:rPr>
              <a:t>if </a:t>
            </a:r>
            <a:r>
              <a:rPr kumimoji="0" lang="en-US" altLang="en-US" sz="23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2300" b="0" i="0" u="none" strike="noStrike" cap="none" normalizeH="0" baseline="0" dirty="0">
                <a:ln>
                  <a:noFill/>
                </a:ln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vehicle </a:t>
            </a:r>
            <a:r>
              <a:rPr kumimoji="0" lang="en-US" altLang="en-US" sz="2300" b="0" i="0" u="none" strike="noStrike" cap="none" normalizeH="0" baseline="0" dirty="0" err="1">
                <a:ln>
                  <a:noFill/>
                </a:ln>
                <a:solidFill>
                  <a:srgbClr val="499CD5"/>
                </a:solidFill>
                <a:effectLst/>
                <a:latin typeface="Consolas" panose="020B0609020204030204" pitchFamily="49" charset="0"/>
              </a:rPr>
              <a:t>instanceof</a:t>
            </a:r>
            <a:r>
              <a:rPr kumimoji="0" lang="en-US" altLang="en-US" sz="2300" b="0" i="0" u="none" strike="noStrike" cap="none" normalizeH="0" baseline="0" dirty="0">
                <a:ln>
                  <a:noFill/>
                </a:ln>
                <a:solidFill>
                  <a:srgbClr val="499CD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2300" b="0" i="0" u="none" strike="noStrike" cap="none" normalizeH="0" baseline="0" dirty="0" err="1">
                <a:ln>
                  <a:noFill/>
                </a:ln>
                <a:solidFill>
                  <a:srgbClr val="39C8B0"/>
                </a:solidFill>
                <a:effectLst/>
                <a:latin typeface="Consolas" panose="020B0609020204030204" pitchFamily="49" charset="0"/>
              </a:rPr>
              <a:t>Vehicle</a:t>
            </a:r>
            <a:r>
              <a:rPr kumimoji="0" lang="en-US" altLang="en-US" sz="2300" b="0" i="0" u="none" strike="noStrike" cap="none" normalizeH="0" baseline="0" dirty="0" err="1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sz="2300" b="0" i="0" u="none" strike="noStrike" cap="none" normalizeH="0" baseline="0" dirty="0" err="1">
                <a:ln>
                  <a:noFill/>
                </a:ln>
                <a:solidFill>
                  <a:srgbClr val="39C8B0"/>
                </a:solidFill>
                <a:effectLst/>
                <a:latin typeface="Consolas" panose="020B0609020204030204" pitchFamily="49" charset="0"/>
              </a:rPr>
              <a:t>Ship</a:t>
            </a:r>
            <a:r>
              <a:rPr kumimoji="0" lang="en-US" altLang="en-US" sz="2300" b="0" i="0" u="none" strike="noStrike" cap="none" normalizeH="0" baseline="0" dirty="0">
                <a:ln>
                  <a:noFill/>
                </a:ln>
                <a:solidFill>
                  <a:srgbClr val="39C8B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2300" b="0" i="0" u="none" strike="noStrike" cap="none" normalizeH="0" baseline="0" dirty="0">
                <a:ln>
                  <a:noFill/>
                </a:ln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ship</a:t>
            </a:r>
            <a:r>
              <a:rPr kumimoji="0" lang="en-US" altLang="en-US" sz="23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  <a:br>
              <a:rPr kumimoji="0" lang="en-US" altLang="en-US" sz="23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3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2300" b="0" i="0" u="none" strike="noStrike" cap="none" normalizeH="0" baseline="0" dirty="0">
                <a:ln>
                  <a:noFill/>
                </a:ln>
                <a:solidFill>
                  <a:srgbClr val="499CD5"/>
                </a:solidFill>
                <a:effectLst/>
                <a:latin typeface="Consolas" panose="020B0609020204030204" pitchFamily="49" charset="0"/>
              </a:rPr>
              <a:t>return </a:t>
            </a:r>
            <a:r>
              <a:rPr kumimoji="0" lang="en-US" altLang="en-US" sz="2300" b="0" i="0" u="none" strike="noStrike" cap="none" normalizeH="0" baseline="0" dirty="0">
                <a:ln>
                  <a:noFill/>
                </a:ln>
                <a:solidFill>
                  <a:srgbClr val="CD9069"/>
                </a:solidFill>
                <a:effectLst/>
                <a:latin typeface="Consolas" panose="020B0609020204030204" pitchFamily="49" charset="0"/>
              </a:rPr>
              <a:t>"This beauty, called %s can displace about %s tons of water"</a:t>
            </a:r>
            <a:br>
              <a:rPr kumimoji="0" lang="en-US" altLang="en-US" sz="2300" b="0" i="0" u="none" strike="noStrike" cap="none" normalizeH="0" baseline="0" dirty="0">
                <a:ln>
                  <a:noFill/>
                </a:ln>
                <a:solidFill>
                  <a:srgbClr val="CD9069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300" b="0" i="0" u="none" strike="noStrike" cap="none" normalizeH="0" baseline="0" dirty="0">
                <a:ln>
                  <a:noFill/>
                </a:ln>
                <a:solidFill>
                  <a:srgbClr val="CD9069"/>
                </a:solidFill>
                <a:effectLst/>
                <a:latin typeface="Consolas" panose="020B0609020204030204" pitchFamily="49" charset="0"/>
              </a:rPr>
              <a:t>	</a:t>
            </a:r>
            <a:r>
              <a:rPr kumimoji="0" lang="en-US" altLang="en-US" sz="23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sz="2300" b="0" i="0" u="none" strike="noStrike" cap="none" normalizeH="0" baseline="0" dirty="0">
                <a:ln>
                  <a:noFill/>
                </a:ln>
                <a:solidFill>
                  <a:srgbClr val="DBDBAA"/>
                </a:solidFill>
                <a:effectLst/>
                <a:latin typeface="Consolas" panose="020B0609020204030204" pitchFamily="49" charset="0"/>
              </a:rPr>
              <a:t>formatted</a:t>
            </a:r>
            <a:r>
              <a:rPr kumimoji="0" lang="en-US" altLang="en-US" sz="23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2300" b="0" i="0" u="none" strike="noStrike" cap="none" normalizeH="0" baseline="0" dirty="0">
                <a:ln>
                  <a:noFill/>
                </a:ln>
                <a:solidFill>
                  <a:srgbClr val="94DBFD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kumimoji="0" lang="en-US" altLang="en-US" sz="23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sz="2300" b="0" i="0" u="none" strike="noStrike" cap="none" normalizeH="0" baseline="0" dirty="0" err="1">
                <a:ln>
                  <a:noFill/>
                </a:ln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ship</a:t>
            </a:r>
            <a:r>
              <a:rPr kumimoji="0" lang="en-US" altLang="en-US" sz="2300" b="0" i="0" u="none" strike="noStrike" cap="none" normalizeH="0" baseline="0" dirty="0" err="1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sz="23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Consolas" panose="020B0609020204030204" pitchFamily="49" charset="0"/>
              </a:rPr>
              <a:t>waterDisplacement</a:t>
            </a:r>
            <a:r>
              <a:rPr kumimoji="0" lang="en-US" altLang="en-US" sz="23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kumimoji="0" lang="en-US" altLang="en-US" sz="23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3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}</a:t>
            </a:r>
            <a:br>
              <a:rPr kumimoji="0" lang="en-US" altLang="en-US" sz="23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br>
              <a:rPr kumimoji="0" lang="en-US" altLang="en-US" sz="23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3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kumimoji="0" lang="en-US" altLang="en-US" sz="2300" b="0" i="0" u="none" strike="noStrike" cap="none" normalizeH="0" baseline="0" dirty="0">
                <a:ln>
                  <a:noFill/>
                </a:ln>
                <a:solidFill>
                  <a:srgbClr val="499CD5"/>
                </a:solidFill>
                <a:effectLst/>
                <a:latin typeface="Consolas" panose="020B0609020204030204" pitchFamily="49" charset="0"/>
              </a:rPr>
              <a:t>if </a:t>
            </a:r>
            <a:r>
              <a:rPr kumimoji="0" lang="en-US" altLang="en-US" sz="23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2300" b="0" i="0" u="none" strike="noStrike" cap="none" normalizeH="0" baseline="0" dirty="0">
                <a:ln>
                  <a:noFill/>
                </a:ln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vehicle </a:t>
            </a:r>
            <a:r>
              <a:rPr kumimoji="0" lang="en-US" altLang="en-US" sz="2300" b="0" i="0" u="none" strike="noStrike" cap="none" normalizeH="0" baseline="0" dirty="0" err="1">
                <a:ln>
                  <a:noFill/>
                </a:ln>
                <a:solidFill>
                  <a:srgbClr val="499CD5"/>
                </a:solidFill>
                <a:effectLst/>
                <a:latin typeface="Consolas" panose="020B0609020204030204" pitchFamily="49" charset="0"/>
              </a:rPr>
              <a:t>instanceof</a:t>
            </a:r>
            <a:r>
              <a:rPr kumimoji="0" lang="en-US" altLang="en-US" sz="2300" b="0" i="0" u="none" strike="noStrike" cap="none" normalizeH="0" baseline="0" dirty="0">
                <a:ln>
                  <a:noFill/>
                </a:ln>
                <a:solidFill>
                  <a:srgbClr val="499CD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2300" b="0" i="0" u="none" strike="noStrike" cap="none" normalizeH="0" baseline="0" dirty="0" err="1">
                <a:ln>
                  <a:noFill/>
                </a:ln>
                <a:solidFill>
                  <a:srgbClr val="39C8B0"/>
                </a:solidFill>
                <a:effectLst/>
                <a:latin typeface="Consolas" panose="020B0609020204030204" pitchFamily="49" charset="0"/>
              </a:rPr>
              <a:t>Vehicle</a:t>
            </a:r>
            <a:r>
              <a:rPr kumimoji="0" lang="en-US" altLang="en-US" sz="2300" b="0" i="0" u="none" strike="noStrike" cap="none" normalizeH="0" baseline="0" dirty="0" err="1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sz="2300" b="0" i="0" u="none" strike="noStrike" cap="none" normalizeH="0" baseline="0" dirty="0" err="1">
                <a:ln>
                  <a:noFill/>
                </a:ln>
                <a:solidFill>
                  <a:srgbClr val="39C8B0"/>
                </a:solidFill>
                <a:effectLst/>
                <a:latin typeface="Consolas" panose="020B0609020204030204" pitchFamily="49" charset="0"/>
              </a:rPr>
              <a:t>Airplane</a:t>
            </a:r>
            <a:r>
              <a:rPr kumimoji="0" lang="en-US" altLang="en-US" sz="2300" b="0" i="0" u="none" strike="noStrike" cap="none" normalizeH="0" baseline="0" dirty="0">
                <a:ln>
                  <a:noFill/>
                </a:ln>
                <a:solidFill>
                  <a:srgbClr val="39C8B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2300" b="0" i="0" u="none" strike="noStrike" cap="none" normalizeH="0" baseline="0" dirty="0">
                <a:ln>
                  <a:noFill/>
                </a:ln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airplane</a:t>
            </a:r>
            <a:r>
              <a:rPr kumimoji="0" lang="en-US" altLang="en-US" sz="23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  <a:br>
              <a:rPr kumimoji="0" lang="en-US" altLang="en-US" sz="23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3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2300" b="0" i="0" u="none" strike="noStrike" cap="none" normalizeH="0" baseline="0" dirty="0">
                <a:ln>
                  <a:noFill/>
                </a:ln>
                <a:solidFill>
                  <a:srgbClr val="499CD5"/>
                </a:solidFill>
                <a:effectLst/>
                <a:latin typeface="Consolas" panose="020B0609020204030204" pitchFamily="49" charset="0"/>
              </a:rPr>
              <a:t>return </a:t>
            </a:r>
          </a:p>
          <a:p>
            <a:pPr marL="36900" indent="0">
              <a:buNone/>
            </a:pPr>
            <a:r>
              <a:rPr lang="en-US" altLang="en-US" sz="2300" dirty="0">
                <a:ln>
                  <a:noFill/>
                </a:ln>
                <a:solidFill>
                  <a:srgbClr val="499CD5"/>
                </a:solidFill>
                <a:effectLst/>
                <a:latin typeface="Consolas" panose="020B0609020204030204" pitchFamily="49" charset="0"/>
              </a:rPr>
              <a:t>	</a:t>
            </a:r>
            <a:r>
              <a:rPr kumimoji="0" lang="en-US" altLang="en-US" sz="2300" b="0" i="0" u="none" strike="noStrike" cap="none" normalizeH="0" baseline="0" dirty="0">
                <a:ln>
                  <a:noFill/>
                </a:ln>
                <a:solidFill>
                  <a:srgbClr val="CD9069"/>
                </a:solidFill>
                <a:effectLst/>
                <a:latin typeface="Consolas" panose="020B0609020204030204" pitchFamily="49" charset="0"/>
              </a:rPr>
              <a:t>"""</a:t>
            </a:r>
          </a:p>
          <a:p>
            <a:pPr marL="36900" indent="0">
              <a:buNone/>
            </a:pPr>
            <a:r>
              <a:rPr lang="en-US" altLang="en-US" sz="2300" dirty="0">
                <a:ln>
                  <a:noFill/>
                </a:ln>
                <a:solidFill>
                  <a:srgbClr val="CD9069"/>
                </a:solidFill>
                <a:effectLst/>
                <a:latin typeface="Consolas" panose="020B0609020204030204" pitchFamily="49" charset="0"/>
              </a:rPr>
              <a:t>	</a:t>
            </a:r>
            <a:r>
              <a:rPr kumimoji="0" lang="en-US" altLang="en-US" sz="2300" b="0" i="0" u="none" strike="noStrike" cap="none" normalizeH="0" baseline="0" dirty="0">
                <a:ln>
                  <a:noFill/>
                </a:ln>
                <a:solidFill>
                  <a:srgbClr val="CD9069"/>
                </a:solidFill>
                <a:effectLst/>
                <a:latin typeface="Consolas" panose="020B0609020204030204" pitchFamily="49" charset="0"/>
              </a:rPr>
              <a:t>We need to reach at least %s </a:t>
            </a:r>
            <a:r>
              <a:rPr kumimoji="0" lang="en-US" altLang="en-US" sz="2300" b="0" i="0" u="none" strike="noStrike" cap="none" normalizeH="0" baseline="0" dirty="0" err="1">
                <a:ln>
                  <a:noFill/>
                </a:ln>
                <a:solidFill>
                  <a:srgbClr val="CD9069"/>
                </a:solidFill>
                <a:effectLst/>
                <a:latin typeface="Consolas" panose="020B0609020204030204" pitchFamily="49" charset="0"/>
              </a:rPr>
              <a:t>kmh</a:t>
            </a:r>
            <a:r>
              <a:rPr kumimoji="0" lang="en-US" altLang="en-US" sz="2300" b="0" i="0" u="none" strike="noStrike" cap="none" normalizeH="0" baseline="0" dirty="0">
                <a:ln>
                  <a:noFill/>
                </a:ln>
                <a:solidFill>
                  <a:srgbClr val="CD9069"/>
                </a:solidFill>
                <a:effectLst/>
                <a:latin typeface="Consolas" panose="020B0609020204030204" pitchFamily="49" charset="0"/>
              </a:rPr>
              <a:t> to be able\</a:t>
            </a:r>
          </a:p>
          <a:p>
            <a:pPr marL="36900" indent="0">
              <a:buNone/>
            </a:pPr>
            <a:r>
              <a:rPr kumimoji="0" lang="en-US" altLang="en-US" sz="2300" b="0" i="0" u="none" strike="noStrike" cap="none" normalizeH="0" baseline="0" dirty="0">
                <a:ln>
                  <a:noFill/>
                </a:ln>
                <a:solidFill>
                  <a:srgbClr val="CD9069"/>
                </a:solidFill>
                <a:effectLst/>
                <a:latin typeface="Consolas" panose="020B0609020204030204" pitchFamily="49" charset="0"/>
              </a:rPr>
              <a:t>	to take off this plane named %s</a:t>
            </a:r>
          </a:p>
          <a:p>
            <a:pPr marL="36900" indent="0">
              <a:buNone/>
            </a:pPr>
            <a:r>
              <a:rPr lang="en-US" altLang="en-US" sz="2300" dirty="0">
                <a:ln>
                  <a:noFill/>
                </a:ln>
                <a:solidFill>
                  <a:srgbClr val="CD9069"/>
                </a:solidFill>
                <a:effectLst/>
                <a:latin typeface="Consolas" panose="020B0609020204030204" pitchFamily="49" charset="0"/>
              </a:rPr>
              <a:t>	</a:t>
            </a:r>
            <a:r>
              <a:rPr kumimoji="0" lang="en-US" altLang="en-US" sz="2300" b="0" i="0" u="none" strike="noStrike" cap="none" normalizeH="0" baseline="0" dirty="0">
                <a:ln>
                  <a:noFill/>
                </a:ln>
                <a:solidFill>
                  <a:srgbClr val="CD9069"/>
                </a:solidFill>
                <a:effectLst/>
                <a:latin typeface="Consolas" panose="020B0609020204030204" pitchFamily="49" charset="0"/>
              </a:rPr>
              <a:t>"""</a:t>
            </a:r>
            <a:r>
              <a:rPr kumimoji="0" lang="en-US" altLang="en-US" sz="23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sz="2300" b="0" i="0" u="none" strike="noStrike" cap="none" normalizeH="0" baseline="0" dirty="0">
                <a:ln>
                  <a:noFill/>
                </a:ln>
                <a:solidFill>
                  <a:srgbClr val="DBDBAA"/>
                </a:solidFill>
                <a:effectLst/>
                <a:latin typeface="Consolas" panose="020B0609020204030204" pitchFamily="49" charset="0"/>
              </a:rPr>
              <a:t>formatted</a:t>
            </a:r>
            <a:r>
              <a:rPr kumimoji="0" lang="en-US" altLang="en-US" sz="23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2300" b="0" i="0" u="none" strike="noStrike" cap="none" normalizeH="0" baseline="0" dirty="0" err="1">
                <a:ln>
                  <a:noFill/>
                </a:ln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airplane</a:t>
            </a:r>
            <a:r>
              <a:rPr kumimoji="0" lang="en-US" altLang="en-US" sz="2300" b="0" i="0" u="none" strike="noStrike" cap="none" normalizeH="0" baseline="0" dirty="0" err="1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sz="23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Consolas" panose="020B0609020204030204" pitchFamily="49" charset="0"/>
              </a:rPr>
              <a:t>takeOffSpeed</a:t>
            </a:r>
            <a:r>
              <a:rPr kumimoji="0" lang="en-US" altLang="en-US" sz="23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sz="2300" b="0" i="0" u="none" strike="noStrike" cap="none" normalizeH="0" baseline="0" dirty="0">
                <a:ln>
                  <a:noFill/>
                </a:ln>
                <a:solidFill>
                  <a:srgbClr val="94DBFD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kumimoji="0" lang="en-US" altLang="en-US" sz="23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kumimoji="0" lang="en-US" altLang="en-US" sz="23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3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}</a:t>
            </a:r>
            <a:br>
              <a:rPr kumimoji="0" lang="en-US" altLang="en-US" sz="23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br>
              <a:rPr kumimoji="0" lang="en-US" altLang="en-US" sz="23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3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kumimoji="0" lang="en-US" altLang="en-US" sz="2300" b="0" i="0" u="none" strike="noStrike" cap="none" normalizeH="0" baseline="0" dirty="0">
                <a:ln>
                  <a:noFill/>
                </a:ln>
                <a:solidFill>
                  <a:srgbClr val="499CD5"/>
                </a:solidFill>
                <a:effectLst/>
                <a:latin typeface="Consolas" panose="020B0609020204030204" pitchFamily="49" charset="0"/>
              </a:rPr>
              <a:t>throw new </a:t>
            </a:r>
            <a:r>
              <a:rPr kumimoji="0" lang="en-US" altLang="en-US" sz="2300" b="0" i="0" u="none" strike="noStrike" cap="none" normalizeH="0" baseline="0" dirty="0" err="1">
                <a:ln>
                  <a:noFill/>
                </a:ln>
                <a:solidFill>
                  <a:srgbClr val="DBDBAA"/>
                </a:solidFill>
                <a:effectLst/>
                <a:latin typeface="Consolas" panose="020B0609020204030204" pitchFamily="49" charset="0"/>
              </a:rPr>
              <a:t>UnsupportedOperationException</a:t>
            </a:r>
            <a:r>
              <a:rPr kumimoji="0" lang="en-US" altLang="en-US" sz="23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br>
              <a:rPr kumimoji="0" lang="en-US" altLang="en-US" sz="23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3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      </a:t>
            </a:r>
            <a:r>
              <a:rPr kumimoji="0" lang="en-US" altLang="en-US" sz="2300" b="0" i="0" u="none" strike="noStrike" cap="none" normalizeH="0" baseline="0" dirty="0">
                <a:ln>
                  <a:noFill/>
                </a:ln>
                <a:solidFill>
                  <a:srgbClr val="CD9069"/>
                </a:solidFill>
                <a:effectLst/>
                <a:latin typeface="Consolas" panose="020B0609020204030204" pitchFamily="49" charset="0"/>
              </a:rPr>
              <a:t>"Unexpected vehicle type: " </a:t>
            </a:r>
            <a:r>
              <a:rPr kumimoji="0" lang="en-US" altLang="en-US" sz="23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 </a:t>
            </a:r>
            <a:r>
              <a:rPr kumimoji="0" lang="en-US" altLang="en-US" sz="2300" b="0" i="0" u="none" strike="noStrike" cap="none" normalizeH="0" baseline="0" dirty="0">
                <a:ln>
                  <a:noFill/>
                </a:ln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vehicle</a:t>
            </a:r>
            <a:r>
              <a:rPr kumimoji="0" lang="en-US" altLang="en-US" sz="23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369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0741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AC224410-FF86-4FBB-A05E-61232D4B13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Freeform: Shape 15">
            <a:extLst>
              <a:ext uri="{FF2B5EF4-FFF2-40B4-BE49-F238E27FC236}">
                <a16:creationId xmlns:a16="http://schemas.microsoft.com/office/drawing/2014/main" id="{F3BDD110-869E-4A8C-9250-C7AE5C8408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02" y="-2"/>
            <a:ext cx="6088698" cy="6858002"/>
          </a:xfrm>
          <a:custGeom>
            <a:avLst/>
            <a:gdLst>
              <a:gd name="connsiteX0" fmla="*/ 0 w 6088698"/>
              <a:gd name="connsiteY0" fmla="*/ 0 h 6858002"/>
              <a:gd name="connsiteX1" fmla="*/ 2610464 w 6088698"/>
              <a:gd name="connsiteY1" fmla="*/ 0 h 6858002"/>
              <a:gd name="connsiteX2" fmla="*/ 2610464 w 6088698"/>
              <a:gd name="connsiteY2" fmla="*/ 3 h 6858002"/>
              <a:gd name="connsiteX3" fmla="*/ 5749313 w 6088698"/>
              <a:gd name="connsiteY3" fmla="*/ 3 h 6858002"/>
              <a:gd name="connsiteX4" fmla="*/ 5749313 w 6088698"/>
              <a:gd name="connsiteY4" fmla="*/ 4 h 6858002"/>
              <a:gd name="connsiteX5" fmla="*/ 5740011 w 6088698"/>
              <a:gd name="connsiteY5" fmla="*/ 4 h 6858002"/>
              <a:gd name="connsiteX6" fmla="*/ 5748114 w 6088698"/>
              <a:gd name="connsiteY6" fmla="*/ 40466 h 6858002"/>
              <a:gd name="connsiteX7" fmla="*/ 5771963 w 6088698"/>
              <a:gd name="connsiteY7" fmla="*/ 159110 h 6858002"/>
              <a:gd name="connsiteX8" fmla="*/ 5788633 w 6088698"/>
              <a:gd name="connsiteY8" fmla="*/ 245521 h 6858002"/>
              <a:gd name="connsiteX9" fmla="*/ 5806229 w 6088698"/>
              <a:gd name="connsiteY9" fmla="*/ 348391 h 6858002"/>
              <a:gd name="connsiteX10" fmla="*/ 5827299 w 6088698"/>
              <a:gd name="connsiteY10" fmla="*/ 470463 h 6858002"/>
              <a:gd name="connsiteX11" fmla="*/ 5849526 w 6088698"/>
              <a:gd name="connsiteY11" fmla="*/ 605566 h 6858002"/>
              <a:gd name="connsiteX12" fmla="*/ 5872911 w 6088698"/>
              <a:gd name="connsiteY12" fmla="*/ 757813 h 6858002"/>
              <a:gd name="connsiteX13" fmla="*/ 5897684 w 6088698"/>
              <a:gd name="connsiteY13" fmla="*/ 923777 h 6858002"/>
              <a:gd name="connsiteX14" fmla="*/ 5922459 w 6088698"/>
              <a:gd name="connsiteY14" fmla="*/ 1104142 h 6858002"/>
              <a:gd name="connsiteX15" fmla="*/ 5947695 w 6088698"/>
              <a:gd name="connsiteY15" fmla="*/ 1296166 h 6858002"/>
              <a:gd name="connsiteX16" fmla="*/ 5971079 w 6088698"/>
              <a:gd name="connsiteY16" fmla="*/ 1503278 h 6858002"/>
              <a:gd name="connsiteX17" fmla="*/ 5993538 w 6088698"/>
              <a:gd name="connsiteY17" fmla="*/ 1719991 h 6858002"/>
              <a:gd name="connsiteX18" fmla="*/ 6013913 w 6088698"/>
              <a:gd name="connsiteY18" fmla="*/ 1949048 h 6858002"/>
              <a:gd name="connsiteX19" fmla="*/ 6033361 w 6088698"/>
              <a:gd name="connsiteY19" fmla="*/ 2187706 h 6858002"/>
              <a:gd name="connsiteX20" fmla="*/ 6051654 w 6088698"/>
              <a:gd name="connsiteY20" fmla="*/ 2436652 h 6858002"/>
              <a:gd name="connsiteX21" fmla="*/ 6058136 w 6088698"/>
              <a:gd name="connsiteY21" fmla="*/ 2564211 h 6858002"/>
              <a:gd name="connsiteX22" fmla="*/ 6065314 w 6088698"/>
              <a:gd name="connsiteY22" fmla="*/ 2694512 h 6858002"/>
              <a:gd name="connsiteX23" fmla="*/ 6072027 w 6088698"/>
              <a:gd name="connsiteY23" fmla="*/ 2826871 h 6858002"/>
              <a:gd name="connsiteX24" fmla="*/ 6076427 w 6088698"/>
              <a:gd name="connsiteY24" fmla="*/ 2959917 h 6858002"/>
              <a:gd name="connsiteX25" fmla="*/ 6080363 w 6088698"/>
              <a:gd name="connsiteY25" fmla="*/ 3095705 h 6858002"/>
              <a:gd name="connsiteX26" fmla="*/ 6084530 w 6088698"/>
              <a:gd name="connsiteY26" fmla="*/ 3232865 h 6858002"/>
              <a:gd name="connsiteX27" fmla="*/ 6087308 w 6088698"/>
              <a:gd name="connsiteY27" fmla="*/ 3372768 h 6858002"/>
              <a:gd name="connsiteX28" fmla="*/ 6087308 w 6088698"/>
              <a:gd name="connsiteY28" fmla="*/ 3514043 h 6858002"/>
              <a:gd name="connsiteX29" fmla="*/ 6088698 w 6088698"/>
              <a:gd name="connsiteY29" fmla="*/ 3656689 h 6858002"/>
              <a:gd name="connsiteX30" fmla="*/ 6087308 w 6088698"/>
              <a:gd name="connsiteY30" fmla="*/ 3800707 h 6858002"/>
              <a:gd name="connsiteX31" fmla="*/ 6084530 w 6088698"/>
              <a:gd name="connsiteY31" fmla="*/ 3946783 h 6858002"/>
              <a:gd name="connsiteX32" fmla="*/ 6081983 w 6088698"/>
              <a:gd name="connsiteY32" fmla="*/ 4092858 h 6858002"/>
              <a:gd name="connsiteX33" fmla="*/ 6076427 w 6088698"/>
              <a:gd name="connsiteY33" fmla="*/ 4240991 h 6858002"/>
              <a:gd name="connsiteX34" fmla="*/ 6070639 w 6088698"/>
              <a:gd name="connsiteY34" fmla="*/ 4390495 h 6858002"/>
              <a:gd name="connsiteX35" fmla="*/ 6063924 w 6088698"/>
              <a:gd name="connsiteY35" fmla="*/ 4540000 h 6858002"/>
              <a:gd name="connsiteX36" fmla="*/ 6054432 w 6088698"/>
              <a:gd name="connsiteY36" fmla="*/ 4690876 h 6858002"/>
              <a:gd name="connsiteX37" fmla="*/ 6043086 w 6088698"/>
              <a:gd name="connsiteY37" fmla="*/ 4843123 h 6858002"/>
              <a:gd name="connsiteX38" fmla="*/ 6032204 w 6088698"/>
              <a:gd name="connsiteY38" fmla="*/ 4996057 h 6858002"/>
              <a:gd name="connsiteX39" fmla="*/ 6018313 w 6088698"/>
              <a:gd name="connsiteY39" fmla="*/ 5148990 h 6858002"/>
              <a:gd name="connsiteX40" fmla="*/ 6001642 w 6088698"/>
              <a:gd name="connsiteY40" fmla="*/ 5303981 h 6858002"/>
              <a:gd name="connsiteX41" fmla="*/ 5984972 w 6088698"/>
              <a:gd name="connsiteY41" fmla="*/ 5456914 h 6858002"/>
              <a:gd name="connsiteX42" fmla="*/ 5965754 w 6088698"/>
              <a:gd name="connsiteY42" fmla="*/ 5612591 h 6858002"/>
              <a:gd name="connsiteX43" fmla="*/ 5944685 w 6088698"/>
              <a:gd name="connsiteY43" fmla="*/ 5768953 h 6858002"/>
              <a:gd name="connsiteX44" fmla="*/ 5922459 w 6088698"/>
              <a:gd name="connsiteY44" fmla="*/ 5923258 h 6858002"/>
              <a:gd name="connsiteX45" fmla="*/ 5896527 w 6088698"/>
              <a:gd name="connsiteY45" fmla="*/ 6079621 h 6858002"/>
              <a:gd name="connsiteX46" fmla="*/ 5868743 w 6088698"/>
              <a:gd name="connsiteY46" fmla="*/ 6235297 h 6858002"/>
              <a:gd name="connsiteX47" fmla="*/ 5841190 w 6088698"/>
              <a:gd name="connsiteY47" fmla="*/ 6391660 h 6858002"/>
              <a:gd name="connsiteX48" fmla="*/ 5809008 w 6088698"/>
              <a:gd name="connsiteY48" fmla="*/ 6547336 h 6858002"/>
              <a:gd name="connsiteX49" fmla="*/ 5776130 w 6088698"/>
              <a:gd name="connsiteY49" fmla="*/ 6702327 h 6858002"/>
              <a:gd name="connsiteX50" fmla="*/ 5741633 w 6088698"/>
              <a:gd name="connsiteY50" fmla="*/ 6858002 h 6858002"/>
              <a:gd name="connsiteX51" fmla="*/ 2610464 w 6088698"/>
              <a:gd name="connsiteY51" fmla="*/ 6858002 h 6858002"/>
              <a:gd name="connsiteX52" fmla="*/ 0 w 6088698"/>
              <a:gd name="connsiteY52" fmla="*/ 6858002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6088698" h="6858002">
                <a:moveTo>
                  <a:pt x="0" y="0"/>
                </a:moveTo>
                <a:lnTo>
                  <a:pt x="2610464" y="0"/>
                </a:lnTo>
                <a:lnTo>
                  <a:pt x="2610464" y="3"/>
                </a:lnTo>
                <a:lnTo>
                  <a:pt x="5749313" y="3"/>
                </a:lnTo>
                <a:lnTo>
                  <a:pt x="5749313" y="4"/>
                </a:lnTo>
                <a:lnTo>
                  <a:pt x="5740011" y="4"/>
                </a:lnTo>
                <a:lnTo>
                  <a:pt x="5748114" y="40466"/>
                </a:lnTo>
                <a:lnTo>
                  <a:pt x="5771963" y="159110"/>
                </a:lnTo>
                <a:lnTo>
                  <a:pt x="5788633" y="245521"/>
                </a:lnTo>
                <a:lnTo>
                  <a:pt x="5806229" y="348391"/>
                </a:lnTo>
                <a:lnTo>
                  <a:pt x="5827299" y="470463"/>
                </a:lnTo>
                <a:lnTo>
                  <a:pt x="5849526" y="605566"/>
                </a:lnTo>
                <a:lnTo>
                  <a:pt x="5872911" y="757813"/>
                </a:lnTo>
                <a:lnTo>
                  <a:pt x="5897684" y="923777"/>
                </a:lnTo>
                <a:lnTo>
                  <a:pt x="5922459" y="1104142"/>
                </a:lnTo>
                <a:lnTo>
                  <a:pt x="5947695" y="1296166"/>
                </a:lnTo>
                <a:lnTo>
                  <a:pt x="5971079" y="1503278"/>
                </a:lnTo>
                <a:lnTo>
                  <a:pt x="5993538" y="1719991"/>
                </a:lnTo>
                <a:lnTo>
                  <a:pt x="6013913" y="1949048"/>
                </a:lnTo>
                <a:lnTo>
                  <a:pt x="6033361" y="2187706"/>
                </a:lnTo>
                <a:lnTo>
                  <a:pt x="6051654" y="2436652"/>
                </a:lnTo>
                <a:lnTo>
                  <a:pt x="6058136" y="2564211"/>
                </a:lnTo>
                <a:lnTo>
                  <a:pt x="6065314" y="2694512"/>
                </a:lnTo>
                <a:lnTo>
                  <a:pt x="6072027" y="2826871"/>
                </a:lnTo>
                <a:lnTo>
                  <a:pt x="6076427" y="2959917"/>
                </a:lnTo>
                <a:lnTo>
                  <a:pt x="6080363" y="3095705"/>
                </a:lnTo>
                <a:lnTo>
                  <a:pt x="6084530" y="3232865"/>
                </a:lnTo>
                <a:lnTo>
                  <a:pt x="6087308" y="3372768"/>
                </a:lnTo>
                <a:lnTo>
                  <a:pt x="6087308" y="3514043"/>
                </a:lnTo>
                <a:lnTo>
                  <a:pt x="6088698" y="3656689"/>
                </a:lnTo>
                <a:lnTo>
                  <a:pt x="6087308" y="3800707"/>
                </a:lnTo>
                <a:lnTo>
                  <a:pt x="6084530" y="3946783"/>
                </a:lnTo>
                <a:lnTo>
                  <a:pt x="6081983" y="4092858"/>
                </a:lnTo>
                <a:lnTo>
                  <a:pt x="6076427" y="4240991"/>
                </a:lnTo>
                <a:lnTo>
                  <a:pt x="6070639" y="4390495"/>
                </a:lnTo>
                <a:lnTo>
                  <a:pt x="6063924" y="4540000"/>
                </a:lnTo>
                <a:lnTo>
                  <a:pt x="6054432" y="4690876"/>
                </a:lnTo>
                <a:lnTo>
                  <a:pt x="6043086" y="4843123"/>
                </a:lnTo>
                <a:lnTo>
                  <a:pt x="6032204" y="4996057"/>
                </a:lnTo>
                <a:lnTo>
                  <a:pt x="6018313" y="5148990"/>
                </a:lnTo>
                <a:lnTo>
                  <a:pt x="6001642" y="5303981"/>
                </a:lnTo>
                <a:lnTo>
                  <a:pt x="5984972" y="5456914"/>
                </a:lnTo>
                <a:lnTo>
                  <a:pt x="5965754" y="5612591"/>
                </a:lnTo>
                <a:lnTo>
                  <a:pt x="5944685" y="5768953"/>
                </a:lnTo>
                <a:lnTo>
                  <a:pt x="5922459" y="5923258"/>
                </a:lnTo>
                <a:lnTo>
                  <a:pt x="5896527" y="6079621"/>
                </a:lnTo>
                <a:lnTo>
                  <a:pt x="5868743" y="6235297"/>
                </a:lnTo>
                <a:lnTo>
                  <a:pt x="5841190" y="6391660"/>
                </a:lnTo>
                <a:lnTo>
                  <a:pt x="5809008" y="6547336"/>
                </a:lnTo>
                <a:lnTo>
                  <a:pt x="5776130" y="6702327"/>
                </a:lnTo>
                <a:lnTo>
                  <a:pt x="5741633" y="6858002"/>
                </a:lnTo>
                <a:lnTo>
                  <a:pt x="2610464" y="6858002"/>
                </a:lnTo>
                <a:lnTo>
                  <a:pt x="0" y="6858002"/>
                </a:lnTo>
                <a:close/>
              </a:path>
            </a:pathLst>
          </a:custGeom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2F21566-8759-4BB7-BA92-E535E8A459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506" y="1118808"/>
            <a:ext cx="4671467" cy="4747683"/>
          </a:xfrm>
        </p:spPr>
        <p:txBody>
          <a:bodyPr anchor="ctr">
            <a:normAutofit/>
          </a:bodyPr>
          <a:lstStyle/>
          <a:p>
            <a:pPr algn="l"/>
            <a:r>
              <a:rPr lang="en-US" sz="4800"/>
              <a:t>Java Records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2B69181-8142-4E8E-A359-0EB80073BB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8769" y="1118809"/>
            <a:ext cx="5049763" cy="4747681"/>
          </a:xfrm>
          <a:effectLst/>
        </p:spPr>
        <p:txBody>
          <a:bodyPr anchor="ctr">
            <a:normAutofit/>
          </a:bodyPr>
          <a:lstStyle/>
          <a:p>
            <a:r>
              <a:rPr lang="en-US">
                <a:solidFill>
                  <a:schemeClr val="tx1"/>
                </a:solidFill>
              </a:rPr>
              <a:t>Simple</a:t>
            </a:r>
            <a:r>
              <a:rPr lang="en-US" i="1">
                <a:solidFill>
                  <a:schemeClr val="tx1"/>
                </a:solidFill>
              </a:rPr>
              <a:t> immutable </a:t>
            </a:r>
            <a:r>
              <a:rPr lang="en-US">
                <a:solidFill>
                  <a:schemeClr val="tx1"/>
                </a:solidFill>
              </a:rPr>
              <a:t>data carrier</a:t>
            </a:r>
          </a:p>
          <a:p>
            <a:r>
              <a:rPr lang="en-US">
                <a:solidFill>
                  <a:schemeClr val="tx1"/>
                </a:solidFill>
              </a:rPr>
              <a:t>Java’s “named” tuple</a:t>
            </a:r>
          </a:p>
          <a:p>
            <a:r>
              <a:rPr lang="en-US">
                <a:solidFill>
                  <a:schemeClr val="tx1"/>
                </a:solidFill>
              </a:rPr>
              <a:t>Aside from JPA entities, and some other cases that need data mutation (rare), Java Records should be your default choice for DTO (Data Transfer Object).</a:t>
            </a:r>
          </a:p>
          <a:p>
            <a:pPr lvl="1"/>
            <a:r>
              <a:rPr lang="en-US">
                <a:solidFill>
                  <a:schemeClr val="tx1"/>
                </a:solidFill>
              </a:rPr>
              <a:t>Immutable objects like Java Records benefit a lot from thread safety and JVM optimization (for example, scalarization…)</a:t>
            </a:r>
          </a:p>
          <a:p>
            <a:pPr lvl="1"/>
            <a:r>
              <a:rPr lang="en-US">
                <a:solidFill>
                  <a:schemeClr val="tx1"/>
                </a:solidFill>
              </a:rPr>
              <a:t>Thread safety: </a:t>
            </a:r>
            <a:r>
              <a:rPr lang="en-US">
                <a:solidFill>
                  <a:schemeClr val="tx1"/>
                </a:solidFill>
                <a:hlinkClick r:id="rId3"/>
              </a:rPr>
              <a:t>https://vulinhjava.io.vn/blog/java-thread-safety#the-unbreakable-immutability-once-born-forever-fixed</a:t>
            </a:r>
            <a:r>
              <a:rPr lang="en-US">
                <a:solidFill>
                  <a:schemeClr val="tx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072643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A4517B5-40CC-4ECD-9361-58BCFB684D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Java Records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E68AC62-425F-450F-927C-4133CB9D80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02874" y="1580050"/>
            <a:ext cx="3175604" cy="4058750"/>
          </a:xfrm>
        </p:spPr>
        <p:txBody>
          <a:bodyPr/>
          <a:lstStyle/>
          <a:p>
            <a:r>
              <a:rPr lang="en-US" dirty="0"/>
              <a:t>Old way (with Lombok’s support)</a:t>
            </a:r>
          </a:p>
          <a:p>
            <a:endParaRPr lang="en-US" dirty="0"/>
          </a:p>
          <a:p>
            <a:pPr marL="36900" indent="0">
              <a:buNone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39C8B0"/>
                </a:solidFill>
                <a:effectLst/>
                <a:latin typeface="Consolas" panose="020B0609020204030204" pitchFamily="49" charset="0"/>
              </a:rPr>
              <a:t>@Value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39C8B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39C8B0"/>
                </a:solidFill>
                <a:effectLst/>
                <a:latin typeface="Consolas" panose="020B0609020204030204" pitchFamily="49" charset="0"/>
              </a:rPr>
              <a:t>@Builder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39C8B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39C8B0"/>
                </a:solidFill>
                <a:effectLst/>
                <a:latin typeface="Consolas" panose="020B0609020204030204" pitchFamily="49" charset="0"/>
              </a:rPr>
              <a:t>@With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39C8B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499CD5"/>
                </a:solidFill>
                <a:effectLst/>
                <a:latin typeface="Consolas" panose="020B0609020204030204" pitchFamily="49" charset="0"/>
              </a:rPr>
              <a:t>public class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39C8B0"/>
                </a:solidFill>
                <a:effectLst/>
                <a:latin typeface="Consolas" panose="020B0609020204030204" pitchFamily="49" charset="0"/>
              </a:rPr>
              <a:t>Point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499CD5"/>
                </a:solidFill>
                <a:effectLst/>
                <a:latin typeface="Consolas" panose="020B0609020204030204" pitchFamily="49" charset="0"/>
              </a:rPr>
              <a:t>double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499CD5"/>
                </a:solidFill>
                <a:effectLst/>
                <a:latin typeface="Consolas" panose="020B0609020204030204" pitchFamily="49" charset="0"/>
              </a:rPr>
              <a:t>double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endParaRPr lang="en-US" dirty="0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48F8AA72-D237-4172-993C-53355DC2EF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1E1E1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3E6723C5-4C1B-4800-B7CC-59CEB911DD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1E1E1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58292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598DA3-3B55-5772-A101-D992843479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0F9E6FF-4DB2-452D-B041-584EC2B3EF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Java Records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F9CA88E-3252-996E-0521-20FD5A0B36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001130" y="1580050"/>
            <a:ext cx="6179091" cy="4058751"/>
          </a:xfrm>
        </p:spPr>
        <p:txBody>
          <a:bodyPr/>
          <a:lstStyle/>
          <a:p>
            <a:r>
              <a:rPr lang="en-US" dirty="0"/>
              <a:t>New way</a:t>
            </a:r>
          </a:p>
          <a:p>
            <a:endParaRPr lang="en-US" dirty="0"/>
          </a:p>
          <a:p>
            <a:pPr marL="36900" indent="0">
              <a:buNone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39C8B0"/>
                </a:solidFill>
                <a:effectLst/>
                <a:latin typeface="Consolas" panose="020B0609020204030204" pitchFamily="49" charset="0"/>
              </a:rPr>
              <a:t>@With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39C8B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39C8B0"/>
                </a:solidFill>
                <a:effectLst/>
                <a:latin typeface="Consolas" panose="020B0609020204030204" pitchFamily="49" charset="0"/>
              </a:rPr>
              <a:t>@Builder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39C8B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499CD5"/>
                </a:solidFill>
                <a:effectLst/>
                <a:latin typeface="Consolas" panose="020B0609020204030204" pitchFamily="49" charset="0"/>
              </a:rPr>
              <a:t>public record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39C8B0"/>
                </a:solidFill>
                <a:effectLst/>
                <a:latin typeface="Consolas" panose="020B0609020204030204" pitchFamily="49" charset="0"/>
              </a:rPr>
              <a:t>Point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499CD5"/>
                </a:solidFill>
                <a:effectLst/>
                <a:latin typeface="Consolas" panose="020B0609020204030204" pitchFamily="49" charset="0"/>
              </a:rPr>
              <a:t>double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499CD5"/>
                </a:solidFill>
                <a:effectLst/>
                <a:latin typeface="Consolas" panose="020B0609020204030204" pitchFamily="49" charset="0"/>
              </a:rPr>
              <a:t>double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{}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36900" indent="0">
              <a:buNone/>
            </a:pPr>
            <a:endParaRPr lang="en-US" dirty="0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5BACE06F-F030-534A-4D10-DE2B0BB05F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1E1E1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769A15F6-BC17-D3B7-CE4C-C3F6E84A50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1E1E1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01504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79EB16-806F-4DD3-820C-94817932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Java Records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47AFAD-00D3-4A61-9254-FC69292CFE2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/>
              <a:t>Your new way to make use of Spring Boot’s configuration properties:</a:t>
            </a:r>
          </a:p>
          <a:p>
            <a:pPr marL="36900" indent="0">
              <a:buNone/>
            </a:pP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2CB5DD-43E3-434A-BF33-1F1B22937B6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/>
              <a:t>Example of YAML file</a:t>
            </a:r>
          </a:p>
          <a:p>
            <a:pPr marL="36900" indent="0">
              <a:buNone/>
            </a:pPr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F9FBAC-D44C-458C-AAE6-7BAE0B3046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3051" y="2192866"/>
            <a:ext cx="4444345" cy="42463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EB83619-66F4-4D0F-BCFB-45D390B298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1113" y="2495164"/>
            <a:ext cx="3585859" cy="329603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B855BB6-81A4-4A31-92DF-3425FE0982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4354" y="5935131"/>
            <a:ext cx="4839375" cy="562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2722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42C8761-C023-4CE6-B965-17B7B11222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6160" y="609600"/>
            <a:ext cx="5978072" cy="970450"/>
          </a:xfrm>
        </p:spPr>
        <p:txBody>
          <a:bodyPr>
            <a:normAutofit/>
          </a:bodyPr>
          <a:lstStyle/>
          <a:p>
            <a:r>
              <a:rPr lang="en-US"/>
              <a:t>Forewords about Java 8</a:t>
            </a:r>
          </a:p>
        </p:txBody>
      </p:sp>
      <p:pic>
        <p:nvPicPr>
          <p:cNvPr id="7" name="Picture 6" descr="Analog board showing flight information">
            <a:extLst>
              <a:ext uri="{FF2B5EF4-FFF2-40B4-BE49-F238E27FC236}">
                <a16:creationId xmlns:a16="http://schemas.microsoft.com/office/drawing/2014/main" id="{91DE36A5-D32A-D3AC-A823-DC5CB8B472F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0774" r="14729" b="-2"/>
          <a:stretch>
            <a:fillRect/>
          </a:stretch>
        </p:blipFill>
        <p:spPr>
          <a:xfrm>
            <a:off x="-10649" y="1"/>
            <a:ext cx="4571649" cy="6858000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6530D4B-DF00-4BED-AF65-35F04CE640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6160" y="1828800"/>
            <a:ext cx="6702940" cy="4521199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buClr>
                <a:srgbClr val="9A875E"/>
              </a:buClr>
            </a:pPr>
            <a:r>
              <a:rPr lang="en-US" sz="1800" dirty="0"/>
              <a:t>Released in 2014, Java 8 is still a groundbreaking, legendary release that till now, none other versions can hope to create again.</a:t>
            </a:r>
          </a:p>
          <a:p>
            <a:pPr>
              <a:lnSpc>
                <a:spcPct val="90000"/>
              </a:lnSpc>
              <a:buClr>
                <a:srgbClr val="9A875E"/>
              </a:buClr>
            </a:pPr>
            <a:r>
              <a:rPr lang="en-US" sz="1800" dirty="0"/>
              <a:t>New lambda expression, paving the way for functional programming.</a:t>
            </a:r>
          </a:p>
          <a:p>
            <a:pPr lvl="1">
              <a:lnSpc>
                <a:spcPct val="90000"/>
              </a:lnSpc>
              <a:buClr>
                <a:srgbClr val="9A875E"/>
              </a:buClr>
            </a:pPr>
            <a:r>
              <a:rPr lang="en-US" dirty="0"/>
              <a:t>Still backed by functional interfaces, as Java is a </a:t>
            </a:r>
            <a:r>
              <a:rPr lang="en-US" i="1" dirty="0"/>
              <a:t>static</a:t>
            </a:r>
            <a:r>
              <a:rPr lang="en-US" dirty="0"/>
              <a:t> typing language</a:t>
            </a:r>
          </a:p>
          <a:p>
            <a:pPr>
              <a:lnSpc>
                <a:spcPct val="90000"/>
              </a:lnSpc>
              <a:buClr>
                <a:srgbClr val="9A875E"/>
              </a:buClr>
            </a:pPr>
            <a:r>
              <a:rPr lang="en-US" sz="1800" dirty="0"/>
              <a:t>Modern </a:t>
            </a:r>
            <a:r>
              <a:rPr lang="en-US" sz="1800" i="1" dirty="0" err="1"/>
              <a:t>java.time</a:t>
            </a:r>
            <a:r>
              <a:rPr lang="en-US" sz="1800" i="1" dirty="0"/>
              <a:t> </a:t>
            </a:r>
            <a:r>
              <a:rPr lang="en-US" sz="1800" dirty="0"/>
              <a:t>API</a:t>
            </a:r>
          </a:p>
          <a:p>
            <a:pPr>
              <a:lnSpc>
                <a:spcPct val="90000"/>
              </a:lnSpc>
              <a:buClr>
                <a:srgbClr val="9A875E"/>
              </a:buClr>
            </a:pPr>
            <a:r>
              <a:rPr lang="en-US" sz="1800" dirty="0"/>
              <a:t>Java Stream API – write less, express more</a:t>
            </a:r>
          </a:p>
          <a:p>
            <a:pPr>
              <a:lnSpc>
                <a:spcPct val="90000"/>
              </a:lnSpc>
              <a:buClr>
                <a:srgbClr val="9A875E"/>
              </a:buClr>
            </a:pPr>
            <a:r>
              <a:rPr lang="en-US" sz="1800" dirty="0"/>
              <a:t>Optional, Java’s attempt at null-safety</a:t>
            </a:r>
          </a:p>
          <a:p>
            <a:pPr>
              <a:lnSpc>
                <a:spcPct val="90000"/>
              </a:lnSpc>
              <a:buClr>
                <a:srgbClr val="9A875E"/>
              </a:buClr>
            </a:pPr>
            <a:r>
              <a:rPr lang="en-US" sz="1800" dirty="0"/>
              <a:t>And so many more…</a:t>
            </a:r>
          </a:p>
          <a:p>
            <a:pPr lvl="1">
              <a:lnSpc>
                <a:spcPct val="90000"/>
              </a:lnSpc>
              <a:buClr>
                <a:srgbClr val="9A875E"/>
              </a:buClr>
            </a:pPr>
            <a:r>
              <a:rPr lang="en-US" dirty="0"/>
              <a:t>Read here: </a:t>
            </a:r>
            <a:r>
              <a:rPr lang="en-US" dirty="0">
                <a:hlinkClick r:id="rId4"/>
              </a:rPr>
              <a:t>https://vulinhjava.io.vn/blog/java-road-to-21#a-tribute-to-the-legendary-jdk-8</a:t>
            </a:r>
            <a:r>
              <a:rPr lang="en-US" dirty="0"/>
              <a:t> 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59DF61F-9058-49C9-8F75-DC501F983B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-10649" y="1"/>
            <a:ext cx="46905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0060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Bright and colorful light trails forming a curve">
            <a:extLst>
              <a:ext uri="{FF2B5EF4-FFF2-40B4-BE49-F238E27FC236}">
                <a16:creationId xmlns:a16="http://schemas.microsoft.com/office/drawing/2014/main" id="{37B23D89-2A8B-877E-AE93-68A6E7708C4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8402" b="16347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 useBgFill="1">
        <p:nvSpPr>
          <p:cNvPr id="12" name="Freeform 5">
            <a:extLst>
              <a:ext uri="{FF2B5EF4-FFF2-40B4-BE49-F238E27FC236}">
                <a16:creationId xmlns:a16="http://schemas.microsoft.com/office/drawing/2014/main" id="{608EAA06-5488-416B-B2B2-E552130110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16200000" flipH="1">
            <a:off x="7426885" y="445383"/>
            <a:ext cx="1995577" cy="7534653"/>
          </a:xfrm>
          <a:prstGeom prst="round2SameRect">
            <a:avLst>
              <a:gd name="adj1" fmla="val 9679"/>
              <a:gd name="adj2" fmla="val 400"/>
            </a:avLst>
          </a:pr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:a16="http://schemas.microsoft.com/office/drawing/2014/main" xmlns:p14="http://schemas.microsoft.com/office/powerpoint/2010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EB6DA2A-260A-4254-AA05-AE94552576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1682" y="3496574"/>
            <a:ext cx="6436104" cy="113868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4400"/>
              <a:t>JDK 21 (September 2023)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B520BD2-9EE4-4855-BC02-303AA86E88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61682" y="4548996"/>
            <a:ext cx="6436104" cy="5348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sz="1800" i="1">
                <a:solidFill>
                  <a:srgbClr val="2ACB9A"/>
                </a:solidFill>
              </a:rPr>
              <a:t>Fancy using Virtual Threads? There are more than meet the eyes</a:t>
            </a:r>
          </a:p>
        </p:txBody>
      </p:sp>
    </p:spTree>
    <p:extLst>
      <p:ext uri="{BB962C8B-B14F-4D97-AF65-F5344CB8AC3E}">
        <p14:creationId xmlns:p14="http://schemas.microsoft.com/office/powerpoint/2010/main" val="5676924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C224410-FF86-4FBB-A05E-61232D4B13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F3BDD110-869E-4A8C-9250-C7AE5C8408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02" y="-2"/>
            <a:ext cx="6088698" cy="6858002"/>
          </a:xfrm>
          <a:custGeom>
            <a:avLst/>
            <a:gdLst>
              <a:gd name="connsiteX0" fmla="*/ 0 w 6088698"/>
              <a:gd name="connsiteY0" fmla="*/ 0 h 6858002"/>
              <a:gd name="connsiteX1" fmla="*/ 2610464 w 6088698"/>
              <a:gd name="connsiteY1" fmla="*/ 0 h 6858002"/>
              <a:gd name="connsiteX2" fmla="*/ 2610464 w 6088698"/>
              <a:gd name="connsiteY2" fmla="*/ 3 h 6858002"/>
              <a:gd name="connsiteX3" fmla="*/ 5749313 w 6088698"/>
              <a:gd name="connsiteY3" fmla="*/ 3 h 6858002"/>
              <a:gd name="connsiteX4" fmla="*/ 5749313 w 6088698"/>
              <a:gd name="connsiteY4" fmla="*/ 4 h 6858002"/>
              <a:gd name="connsiteX5" fmla="*/ 5740011 w 6088698"/>
              <a:gd name="connsiteY5" fmla="*/ 4 h 6858002"/>
              <a:gd name="connsiteX6" fmla="*/ 5748114 w 6088698"/>
              <a:gd name="connsiteY6" fmla="*/ 40466 h 6858002"/>
              <a:gd name="connsiteX7" fmla="*/ 5771963 w 6088698"/>
              <a:gd name="connsiteY7" fmla="*/ 159110 h 6858002"/>
              <a:gd name="connsiteX8" fmla="*/ 5788633 w 6088698"/>
              <a:gd name="connsiteY8" fmla="*/ 245521 h 6858002"/>
              <a:gd name="connsiteX9" fmla="*/ 5806229 w 6088698"/>
              <a:gd name="connsiteY9" fmla="*/ 348391 h 6858002"/>
              <a:gd name="connsiteX10" fmla="*/ 5827299 w 6088698"/>
              <a:gd name="connsiteY10" fmla="*/ 470463 h 6858002"/>
              <a:gd name="connsiteX11" fmla="*/ 5849526 w 6088698"/>
              <a:gd name="connsiteY11" fmla="*/ 605566 h 6858002"/>
              <a:gd name="connsiteX12" fmla="*/ 5872911 w 6088698"/>
              <a:gd name="connsiteY12" fmla="*/ 757813 h 6858002"/>
              <a:gd name="connsiteX13" fmla="*/ 5897684 w 6088698"/>
              <a:gd name="connsiteY13" fmla="*/ 923777 h 6858002"/>
              <a:gd name="connsiteX14" fmla="*/ 5922459 w 6088698"/>
              <a:gd name="connsiteY14" fmla="*/ 1104142 h 6858002"/>
              <a:gd name="connsiteX15" fmla="*/ 5947695 w 6088698"/>
              <a:gd name="connsiteY15" fmla="*/ 1296166 h 6858002"/>
              <a:gd name="connsiteX16" fmla="*/ 5971079 w 6088698"/>
              <a:gd name="connsiteY16" fmla="*/ 1503278 h 6858002"/>
              <a:gd name="connsiteX17" fmla="*/ 5993538 w 6088698"/>
              <a:gd name="connsiteY17" fmla="*/ 1719991 h 6858002"/>
              <a:gd name="connsiteX18" fmla="*/ 6013913 w 6088698"/>
              <a:gd name="connsiteY18" fmla="*/ 1949048 h 6858002"/>
              <a:gd name="connsiteX19" fmla="*/ 6033361 w 6088698"/>
              <a:gd name="connsiteY19" fmla="*/ 2187706 h 6858002"/>
              <a:gd name="connsiteX20" fmla="*/ 6051654 w 6088698"/>
              <a:gd name="connsiteY20" fmla="*/ 2436652 h 6858002"/>
              <a:gd name="connsiteX21" fmla="*/ 6058136 w 6088698"/>
              <a:gd name="connsiteY21" fmla="*/ 2564211 h 6858002"/>
              <a:gd name="connsiteX22" fmla="*/ 6065314 w 6088698"/>
              <a:gd name="connsiteY22" fmla="*/ 2694512 h 6858002"/>
              <a:gd name="connsiteX23" fmla="*/ 6072027 w 6088698"/>
              <a:gd name="connsiteY23" fmla="*/ 2826871 h 6858002"/>
              <a:gd name="connsiteX24" fmla="*/ 6076427 w 6088698"/>
              <a:gd name="connsiteY24" fmla="*/ 2959917 h 6858002"/>
              <a:gd name="connsiteX25" fmla="*/ 6080363 w 6088698"/>
              <a:gd name="connsiteY25" fmla="*/ 3095705 h 6858002"/>
              <a:gd name="connsiteX26" fmla="*/ 6084530 w 6088698"/>
              <a:gd name="connsiteY26" fmla="*/ 3232865 h 6858002"/>
              <a:gd name="connsiteX27" fmla="*/ 6087308 w 6088698"/>
              <a:gd name="connsiteY27" fmla="*/ 3372768 h 6858002"/>
              <a:gd name="connsiteX28" fmla="*/ 6087308 w 6088698"/>
              <a:gd name="connsiteY28" fmla="*/ 3514043 h 6858002"/>
              <a:gd name="connsiteX29" fmla="*/ 6088698 w 6088698"/>
              <a:gd name="connsiteY29" fmla="*/ 3656689 h 6858002"/>
              <a:gd name="connsiteX30" fmla="*/ 6087308 w 6088698"/>
              <a:gd name="connsiteY30" fmla="*/ 3800707 h 6858002"/>
              <a:gd name="connsiteX31" fmla="*/ 6084530 w 6088698"/>
              <a:gd name="connsiteY31" fmla="*/ 3946783 h 6858002"/>
              <a:gd name="connsiteX32" fmla="*/ 6081983 w 6088698"/>
              <a:gd name="connsiteY32" fmla="*/ 4092858 h 6858002"/>
              <a:gd name="connsiteX33" fmla="*/ 6076427 w 6088698"/>
              <a:gd name="connsiteY33" fmla="*/ 4240991 h 6858002"/>
              <a:gd name="connsiteX34" fmla="*/ 6070639 w 6088698"/>
              <a:gd name="connsiteY34" fmla="*/ 4390495 h 6858002"/>
              <a:gd name="connsiteX35" fmla="*/ 6063924 w 6088698"/>
              <a:gd name="connsiteY35" fmla="*/ 4540000 h 6858002"/>
              <a:gd name="connsiteX36" fmla="*/ 6054432 w 6088698"/>
              <a:gd name="connsiteY36" fmla="*/ 4690876 h 6858002"/>
              <a:gd name="connsiteX37" fmla="*/ 6043086 w 6088698"/>
              <a:gd name="connsiteY37" fmla="*/ 4843123 h 6858002"/>
              <a:gd name="connsiteX38" fmla="*/ 6032204 w 6088698"/>
              <a:gd name="connsiteY38" fmla="*/ 4996057 h 6858002"/>
              <a:gd name="connsiteX39" fmla="*/ 6018313 w 6088698"/>
              <a:gd name="connsiteY39" fmla="*/ 5148990 h 6858002"/>
              <a:gd name="connsiteX40" fmla="*/ 6001642 w 6088698"/>
              <a:gd name="connsiteY40" fmla="*/ 5303981 h 6858002"/>
              <a:gd name="connsiteX41" fmla="*/ 5984972 w 6088698"/>
              <a:gd name="connsiteY41" fmla="*/ 5456914 h 6858002"/>
              <a:gd name="connsiteX42" fmla="*/ 5965754 w 6088698"/>
              <a:gd name="connsiteY42" fmla="*/ 5612591 h 6858002"/>
              <a:gd name="connsiteX43" fmla="*/ 5944685 w 6088698"/>
              <a:gd name="connsiteY43" fmla="*/ 5768953 h 6858002"/>
              <a:gd name="connsiteX44" fmla="*/ 5922459 w 6088698"/>
              <a:gd name="connsiteY44" fmla="*/ 5923258 h 6858002"/>
              <a:gd name="connsiteX45" fmla="*/ 5896527 w 6088698"/>
              <a:gd name="connsiteY45" fmla="*/ 6079621 h 6858002"/>
              <a:gd name="connsiteX46" fmla="*/ 5868743 w 6088698"/>
              <a:gd name="connsiteY46" fmla="*/ 6235297 h 6858002"/>
              <a:gd name="connsiteX47" fmla="*/ 5841190 w 6088698"/>
              <a:gd name="connsiteY47" fmla="*/ 6391660 h 6858002"/>
              <a:gd name="connsiteX48" fmla="*/ 5809008 w 6088698"/>
              <a:gd name="connsiteY48" fmla="*/ 6547336 h 6858002"/>
              <a:gd name="connsiteX49" fmla="*/ 5776130 w 6088698"/>
              <a:gd name="connsiteY49" fmla="*/ 6702327 h 6858002"/>
              <a:gd name="connsiteX50" fmla="*/ 5741633 w 6088698"/>
              <a:gd name="connsiteY50" fmla="*/ 6858002 h 6858002"/>
              <a:gd name="connsiteX51" fmla="*/ 2610464 w 6088698"/>
              <a:gd name="connsiteY51" fmla="*/ 6858002 h 6858002"/>
              <a:gd name="connsiteX52" fmla="*/ 0 w 6088698"/>
              <a:gd name="connsiteY52" fmla="*/ 6858002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6088698" h="6858002">
                <a:moveTo>
                  <a:pt x="0" y="0"/>
                </a:moveTo>
                <a:lnTo>
                  <a:pt x="2610464" y="0"/>
                </a:lnTo>
                <a:lnTo>
                  <a:pt x="2610464" y="3"/>
                </a:lnTo>
                <a:lnTo>
                  <a:pt x="5749313" y="3"/>
                </a:lnTo>
                <a:lnTo>
                  <a:pt x="5749313" y="4"/>
                </a:lnTo>
                <a:lnTo>
                  <a:pt x="5740011" y="4"/>
                </a:lnTo>
                <a:lnTo>
                  <a:pt x="5748114" y="40466"/>
                </a:lnTo>
                <a:lnTo>
                  <a:pt x="5771963" y="159110"/>
                </a:lnTo>
                <a:lnTo>
                  <a:pt x="5788633" y="245521"/>
                </a:lnTo>
                <a:lnTo>
                  <a:pt x="5806229" y="348391"/>
                </a:lnTo>
                <a:lnTo>
                  <a:pt x="5827299" y="470463"/>
                </a:lnTo>
                <a:lnTo>
                  <a:pt x="5849526" y="605566"/>
                </a:lnTo>
                <a:lnTo>
                  <a:pt x="5872911" y="757813"/>
                </a:lnTo>
                <a:lnTo>
                  <a:pt x="5897684" y="923777"/>
                </a:lnTo>
                <a:lnTo>
                  <a:pt x="5922459" y="1104142"/>
                </a:lnTo>
                <a:lnTo>
                  <a:pt x="5947695" y="1296166"/>
                </a:lnTo>
                <a:lnTo>
                  <a:pt x="5971079" y="1503278"/>
                </a:lnTo>
                <a:lnTo>
                  <a:pt x="5993538" y="1719991"/>
                </a:lnTo>
                <a:lnTo>
                  <a:pt x="6013913" y="1949048"/>
                </a:lnTo>
                <a:lnTo>
                  <a:pt x="6033361" y="2187706"/>
                </a:lnTo>
                <a:lnTo>
                  <a:pt x="6051654" y="2436652"/>
                </a:lnTo>
                <a:lnTo>
                  <a:pt x="6058136" y="2564211"/>
                </a:lnTo>
                <a:lnTo>
                  <a:pt x="6065314" y="2694512"/>
                </a:lnTo>
                <a:lnTo>
                  <a:pt x="6072027" y="2826871"/>
                </a:lnTo>
                <a:lnTo>
                  <a:pt x="6076427" y="2959917"/>
                </a:lnTo>
                <a:lnTo>
                  <a:pt x="6080363" y="3095705"/>
                </a:lnTo>
                <a:lnTo>
                  <a:pt x="6084530" y="3232865"/>
                </a:lnTo>
                <a:lnTo>
                  <a:pt x="6087308" y="3372768"/>
                </a:lnTo>
                <a:lnTo>
                  <a:pt x="6087308" y="3514043"/>
                </a:lnTo>
                <a:lnTo>
                  <a:pt x="6088698" y="3656689"/>
                </a:lnTo>
                <a:lnTo>
                  <a:pt x="6087308" y="3800707"/>
                </a:lnTo>
                <a:lnTo>
                  <a:pt x="6084530" y="3946783"/>
                </a:lnTo>
                <a:lnTo>
                  <a:pt x="6081983" y="4092858"/>
                </a:lnTo>
                <a:lnTo>
                  <a:pt x="6076427" y="4240991"/>
                </a:lnTo>
                <a:lnTo>
                  <a:pt x="6070639" y="4390495"/>
                </a:lnTo>
                <a:lnTo>
                  <a:pt x="6063924" y="4540000"/>
                </a:lnTo>
                <a:lnTo>
                  <a:pt x="6054432" y="4690876"/>
                </a:lnTo>
                <a:lnTo>
                  <a:pt x="6043086" y="4843123"/>
                </a:lnTo>
                <a:lnTo>
                  <a:pt x="6032204" y="4996057"/>
                </a:lnTo>
                <a:lnTo>
                  <a:pt x="6018313" y="5148990"/>
                </a:lnTo>
                <a:lnTo>
                  <a:pt x="6001642" y="5303981"/>
                </a:lnTo>
                <a:lnTo>
                  <a:pt x="5984972" y="5456914"/>
                </a:lnTo>
                <a:lnTo>
                  <a:pt x="5965754" y="5612591"/>
                </a:lnTo>
                <a:lnTo>
                  <a:pt x="5944685" y="5768953"/>
                </a:lnTo>
                <a:lnTo>
                  <a:pt x="5922459" y="5923258"/>
                </a:lnTo>
                <a:lnTo>
                  <a:pt x="5896527" y="6079621"/>
                </a:lnTo>
                <a:lnTo>
                  <a:pt x="5868743" y="6235297"/>
                </a:lnTo>
                <a:lnTo>
                  <a:pt x="5841190" y="6391660"/>
                </a:lnTo>
                <a:lnTo>
                  <a:pt x="5809008" y="6547336"/>
                </a:lnTo>
                <a:lnTo>
                  <a:pt x="5776130" y="6702327"/>
                </a:lnTo>
                <a:lnTo>
                  <a:pt x="5741633" y="6858002"/>
                </a:lnTo>
                <a:lnTo>
                  <a:pt x="2610464" y="6858002"/>
                </a:lnTo>
                <a:lnTo>
                  <a:pt x="0" y="6858002"/>
                </a:lnTo>
                <a:close/>
              </a:path>
            </a:pathLst>
          </a:custGeom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B8FE516-BE8D-40EF-88B7-F00393CC61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506" y="1118808"/>
            <a:ext cx="4671467" cy="4747683"/>
          </a:xfrm>
        </p:spPr>
        <p:txBody>
          <a:bodyPr anchor="ctr">
            <a:normAutofit/>
          </a:bodyPr>
          <a:lstStyle/>
          <a:p>
            <a:pPr algn="l"/>
            <a:r>
              <a:rPr lang="en-US" sz="4800"/>
              <a:t>JDK 21 (September 2023)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2E8DA32-09D1-40CB-8B04-6F249C143E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8769" y="1118809"/>
            <a:ext cx="5049763" cy="4747681"/>
          </a:xfrm>
          <a:effectLst/>
        </p:spPr>
        <p:txBody>
          <a:bodyPr anchor="ctr">
            <a:normAutofit/>
          </a:bodyPr>
          <a:lstStyle/>
          <a:p>
            <a:r>
              <a:rPr lang="en-US">
                <a:solidFill>
                  <a:schemeClr val="tx1"/>
                </a:solidFill>
              </a:rPr>
              <a:t>Pattern matching for </a:t>
            </a:r>
            <a:r>
              <a:rPr lang="en-US" i="1">
                <a:solidFill>
                  <a:schemeClr val="tx1"/>
                </a:solidFill>
              </a:rPr>
              <a:t>switch expression</a:t>
            </a:r>
            <a:endParaRPr lang="en-US">
              <a:solidFill>
                <a:schemeClr val="tx1"/>
              </a:solidFill>
            </a:endParaRPr>
          </a:p>
          <a:p>
            <a:r>
              <a:rPr lang="en-US">
                <a:solidFill>
                  <a:schemeClr val="tx1"/>
                </a:solidFill>
              </a:rPr>
              <a:t>Record deconstruction for </a:t>
            </a:r>
            <a:r>
              <a:rPr lang="en-US" i="1">
                <a:solidFill>
                  <a:schemeClr val="tx1"/>
                </a:solidFill>
              </a:rPr>
              <a:t>switch expression </a:t>
            </a:r>
            <a:r>
              <a:rPr lang="en-US">
                <a:solidFill>
                  <a:schemeClr val="tx1"/>
                </a:solidFill>
              </a:rPr>
              <a:t>and </a:t>
            </a:r>
            <a:r>
              <a:rPr lang="en-US" i="1">
                <a:solidFill>
                  <a:schemeClr val="tx1"/>
                </a:solidFill>
              </a:rPr>
              <a:t>instanceof check</a:t>
            </a:r>
          </a:p>
          <a:p>
            <a:r>
              <a:rPr lang="en-US">
                <a:solidFill>
                  <a:schemeClr val="tx1"/>
                </a:solidFill>
              </a:rPr>
              <a:t>Virtual Threads</a:t>
            </a:r>
          </a:p>
          <a:p>
            <a:pPr lvl="1"/>
            <a:r>
              <a:rPr lang="en-US">
                <a:solidFill>
                  <a:schemeClr val="tx1"/>
                </a:solidFill>
              </a:rPr>
              <a:t>Didn’t necessarily completely replace reactive programming paradigm;</a:t>
            </a:r>
          </a:p>
          <a:p>
            <a:pPr lvl="1"/>
            <a:r>
              <a:rPr lang="en-US">
                <a:solidFill>
                  <a:schemeClr val="tx1"/>
                </a:solidFill>
              </a:rPr>
              <a:t>But it promises less steeper learning curve and blocking-worry-free imperative paradigm</a:t>
            </a:r>
          </a:p>
          <a:p>
            <a:pPr lvl="1"/>
            <a:r>
              <a:rPr lang="en-US">
                <a:solidFill>
                  <a:schemeClr val="tx1"/>
                </a:solidFill>
              </a:rPr>
              <a:t>Most popular frameworks now support Virtual Threads.</a:t>
            </a:r>
          </a:p>
        </p:txBody>
      </p:sp>
    </p:spTree>
    <p:extLst>
      <p:ext uri="{BB962C8B-B14F-4D97-AF65-F5344CB8AC3E}">
        <p14:creationId xmlns:p14="http://schemas.microsoft.com/office/powerpoint/2010/main" val="35470407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895ED1B8-E786-4A66-A15E-8041837A8A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9382" y="1024202"/>
            <a:ext cx="7173235" cy="4809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20474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A9F317-EF84-4B76-A759-795A8AAE4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Pattern Matching for Switch Expression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B18F3788-8631-4ED4-954D-C66602B3BF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1E1E1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5">
            <a:extLst>
              <a:ext uri="{FF2B5EF4-FFF2-40B4-BE49-F238E27FC236}">
                <a16:creationId xmlns:a16="http://schemas.microsoft.com/office/drawing/2014/main" id="{6F109238-263B-47D8-B792-78FC9291CA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8288" y="1580050"/>
            <a:ext cx="7724775" cy="5047536"/>
          </a:xfrm>
          <a:prstGeom prst="rect">
            <a:avLst/>
          </a:prstGeom>
          <a:solidFill>
            <a:srgbClr val="1E1E1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499CD5"/>
                </a:solidFill>
                <a:effectLst/>
                <a:latin typeface="Consolas" panose="020B0609020204030204" pitchFamily="49" charset="0"/>
              </a:rPr>
              <a:t>private static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39C8B0"/>
                </a:solidFill>
                <a:effectLst/>
                <a:latin typeface="Consolas" panose="020B0609020204030204" pitchFamily="49" charset="0"/>
              </a:rPr>
              <a:t>String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printInfo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39C8B0"/>
                </a:solidFill>
                <a:effectLst/>
                <a:latin typeface="Consolas" panose="020B0609020204030204" pitchFamily="49" charset="0"/>
              </a:rPr>
              <a:t>Vehicle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vehicle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499CD5"/>
                </a:solidFill>
                <a:effectLst/>
                <a:latin typeface="Consolas" panose="020B0609020204030204" pitchFamily="49" charset="0"/>
              </a:rPr>
              <a:t>var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94DBFD"/>
                </a:solidFill>
                <a:effectLst/>
                <a:latin typeface="Consolas" panose="020B0609020204030204" pitchFamily="49" charset="0"/>
              </a:rPr>
              <a:t>name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vehicle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499CD5"/>
                </a:solidFill>
                <a:effectLst/>
                <a:latin typeface="Consolas" panose="020B0609020204030204" pitchFamily="49" charset="0"/>
              </a:rPr>
              <a:t>if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vehicle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499CD5"/>
                </a:solidFill>
                <a:effectLst/>
                <a:latin typeface="Consolas" panose="020B0609020204030204" pitchFamily="49" charset="0"/>
              </a:rPr>
              <a:t>instanceof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499CD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39C8B0"/>
                </a:solidFill>
                <a:effectLst/>
                <a:latin typeface="Consolas" panose="020B0609020204030204" pitchFamily="49" charset="0"/>
              </a:rPr>
              <a:t>Vehicle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39C8B0"/>
                </a:solidFill>
                <a:effectLst/>
                <a:latin typeface="Consolas" panose="020B0609020204030204" pitchFamily="49" charset="0"/>
              </a:rPr>
              <a:t>Tank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39C8B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tank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499CD5"/>
                </a:solidFill>
                <a:effectLst/>
                <a:latin typeface="Consolas" panose="020B0609020204030204" pitchFamily="49" charset="0"/>
              </a:rPr>
              <a:t>return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D9069"/>
                </a:solidFill>
                <a:effectLst/>
                <a:latin typeface="Consolas" panose="020B0609020204030204" pitchFamily="49" charset="0"/>
              </a:rPr>
              <a:t>"This tank (%s) hurts, with the caliber of %s mm"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D9069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D9069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DBDBAA"/>
                </a:solidFill>
                <a:effectLst/>
                <a:latin typeface="Consolas" panose="020B0609020204030204" pitchFamily="49" charset="0"/>
              </a:rPr>
              <a:t>formatted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94DBFD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tank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Consolas" panose="020B0609020204030204" pitchFamily="49" charset="0"/>
              </a:rPr>
              <a:t>gunCaliber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}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499CD5"/>
                </a:solidFill>
                <a:effectLst/>
                <a:latin typeface="Consolas" panose="020B0609020204030204" pitchFamily="49" charset="0"/>
              </a:rPr>
              <a:t>if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vehicle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499CD5"/>
                </a:solidFill>
                <a:effectLst/>
                <a:latin typeface="Consolas" panose="020B0609020204030204" pitchFamily="49" charset="0"/>
              </a:rPr>
              <a:t>instanceof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499CD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39C8B0"/>
                </a:solidFill>
                <a:effectLst/>
                <a:latin typeface="Consolas" panose="020B0609020204030204" pitchFamily="49" charset="0"/>
              </a:rPr>
              <a:t>Vehicle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39C8B0"/>
                </a:solidFill>
                <a:effectLst/>
                <a:latin typeface="Consolas" panose="020B0609020204030204" pitchFamily="49" charset="0"/>
              </a:rPr>
              <a:t>Ship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39C8B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ship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499CD5"/>
                </a:solidFill>
                <a:effectLst/>
                <a:latin typeface="Consolas" panose="020B0609020204030204" pitchFamily="49" charset="0"/>
              </a:rPr>
              <a:t>return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D9069"/>
                </a:solidFill>
                <a:effectLst/>
                <a:latin typeface="Consolas" panose="020B0609020204030204" pitchFamily="49" charset="0"/>
              </a:rPr>
              <a:t>"This beauty, called %s can displace about %s tons of water"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D9069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D9069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DBDBAA"/>
                </a:solidFill>
                <a:effectLst/>
                <a:latin typeface="Consolas" panose="020B0609020204030204" pitchFamily="49" charset="0"/>
              </a:rPr>
              <a:t>formatted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94DBFD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ship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Consolas" panose="020B0609020204030204" pitchFamily="49" charset="0"/>
              </a:rPr>
              <a:t>waterDisplacement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}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499CD5"/>
                </a:solidFill>
                <a:effectLst/>
                <a:latin typeface="Consolas" panose="020B0609020204030204" pitchFamily="49" charset="0"/>
              </a:rPr>
              <a:t>if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vehicle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499CD5"/>
                </a:solidFill>
                <a:effectLst/>
                <a:latin typeface="Consolas" panose="020B0609020204030204" pitchFamily="49" charset="0"/>
              </a:rPr>
              <a:t>instanceof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499CD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39C8B0"/>
                </a:solidFill>
                <a:effectLst/>
                <a:latin typeface="Consolas" panose="020B0609020204030204" pitchFamily="49" charset="0"/>
              </a:rPr>
              <a:t>Vehicle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39C8B0"/>
                </a:solidFill>
                <a:effectLst/>
                <a:latin typeface="Consolas" panose="020B0609020204030204" pitchFamily="49" charset="0"/>
              </a:rPr>
              <a:t>Airplane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39C8B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airplane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499CD5"/>
                </a:solidFill>
                <a:effectLst/>
                <a:latin typeface="Consolas" panose="020B0609020204030204" pitchFamily="49" charset="0"/>
              </a:rPr>
              <a:t>return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D9069"/>
                </a:solidFill>
                <a:effectLst/>
                <a:latin typeface="Consolas" panose="020B0609020204030204" pitchFamily="49" charset="0"/>
              </a:rPr>
              <a:t>"""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D9069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D9069"/>
                </a:solidFill>
                <a:effectLst/>
                <a:latin typeface="Consolas" panose="020B0609020204030204" pitchFamily="49" charset="0"/>
              </a:rPr>
              <a:t>        We need to reach at least %s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CD9069"/>
                </a:solidFill>
                <a:effectLst/>
                <a:latin typeface="Consolas" panose="020B0609020204030204" pitchFamily="49" charset="0"/>
              </a:rPr>
              <a:t>kmh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D9069"/>
                </a:solidFill>
                <a:effectLst/>
                <a:latin typeface="Consolas" panose="020B0609020204030204" pitchFamily="49" charset="0"/>
              </a:rPr>
              <a:t> to be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D7BA7D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D9069"/>
                </a:solidFill>
                <a:effectLst/>
                <a:latin typeface="Consolas" panose="020B0609020204030204" pitchFamily="49" charset="0"/>
              </a:rPr>
              <a:t>        able to take off this plane named %s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D9069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D9069"/>
                </a:solidFill>
                <a:effectLst/>
                <a:latin typeface="Consolas" panose="020B0609020204030204" pitchFamily="49" charset="0"/>
              </a:rPr>
              <a:t>        """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D9069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D9069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DBDBAA"/>
                </a:solidFill>
                <a:effectLst/>
                <a:latin typeface="Consolas" panose="020B0609020204030204" pitchFamily="49" charset="0"/>
              </a:rPr>
              <a:t>formatted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airplane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Consolas" panose="020B0609020204030204" pitchFamily="49" charset="0"/>
              </a:rPr>
              <a:t>takeOffSpeed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94DBFD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}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499CD5"/>
                </a:solidFill>
                <a:effectLst/>
                <a:latin typeface="Consolas" panose="020B0609020204030204" pitchFamily="49" charset="0"/>
              </a:rPr>
              <a:t>throw new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DBDBAA"/>
                </a:solidFill>
                <a:effectLst/>
                <a:latin typeface="Consolas" panose="020B0609020204030204" pitchFamily="49" charset="0"/>
              </a:rPr>
              <a:t>UnsupportedOperationException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     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D9069"/>
                </a:solidFill>
                <a:effectLst/>
                <a:latin typeface="Consolas" panose="020B0609020204030204" pitchFamily="49" charset="0"/>
              </a:rPr>
              <a:t>"Unexpected vehicle type: "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vehicle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2300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61A25D-0F86-45C5-5CED-14D4DF72A8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66587C-55D5-E454-0F8B-07E3477E0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Pattern Matching for Switch Expression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16D6D66E-D4D4-C5A0-7433-26516E3962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1E1E1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Rectangle 7">
            <a:extLst>
              <a:ext uri="{FF2B5EF4-FFF2-40B4-BE49-F238E27FC236}">
                <a16:creationId xmlns:a16="http://schemas.microsoft.com/office/drawing/2014/main" id="{A98D9A77-CC41-8815-D2E2-01C0AB78E4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76393" y="1580050"/>
            <a:ext cx="8028565" cy="5016758"/>
          </a:xfrm>
          <a:prstGeom prst="rect">
            <a:avLst/>
          </a:prstGeom>
          <a:solidFill>
            <a:srgbClr val="1E1E1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499CD5"/>
                </a:solidFill>
                <a:effectLst/>
                <a:latin typeface="Consolas" panose="020B0609020204030204" pitchFamily="49" charset="0"/>
              </a:rPr>
              <a:t>private static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39C8B0"/>
                </a:solidFill>
                <a:effectLst/>
                <a:latin typeface="Consolas" panose="020B0609020204030204" pitchFamily="49" charset="0"/>
              </a:rPr>
              <a:t>String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printInfo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39C8B0"/>
                </a:solidFill>
                <a:effectLst/>
                <a:latin typeface="Consolas" panose="020B0609020204030204" pitchFamily="49" charset="0"/>
              </a:rPr>
              <a:t>Vehicle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vehicle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499CD5"/>
                </a:solidFill>
                <a:effectLst/>
                <a:latin typeface="Consolas" panose="020B0609020204030204" pitchFamily="49" charset="0"/>
              </a:rPr>
              <a:t>var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94DBFD"/>
                </a:solidFill>
                <a:effectLst/>
                <a:latin typeface="Consolas" panose="020B0609020204030204" pitchFamily="49" charset="0"/>
              </a:rPr>
              <a:t>name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vehicle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499CD5"/>
                </a:solidFill>
                <a:effectLst/>
                <a:latin typeface="Consolas" panose="020B0609020204030204" pitchFamily="49" charset="0"/>
              </a:rPr>
              <a:t>return switch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vehicle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499CD5"/>
                </a:solidFill>
                <a:effectLst/>
                <a:latin typeface="Consolas" panose="020B0609020204030204" pitchFamily="49" charset="0"/>
              </a:rPr>
              <a:t>case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39C8B0"/>
                </a:solidFill>
                <a:effectLst/>
                <a:latin typeface="Consolas" panose="020B0609020204030204" pitchFamily="49" charset="0"/>
              </a:rPr>
              <a:t>Vehicle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39C8B0"/>
                </a:solidFill>
                <a:effectLst/>
                <a:latin typeface="Consolas" panose="020B0609020204030204" pitchFamily="49" charset="0"/>
              </a:rPr>
              <a:t>Tank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39C8B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tank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-&gt;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D9069"/>
                </a:solidFill>
                <a:effectLst/>
                <a:latin typeface="Consolas" panose="020B0609020204030204" pitchFamily="49" charset="0"/>
              </a:rPr>
              <a:t>"This tank (%s) hurts, with the caliber of %s mm“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D9069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D9069"/>
                </a:solidFill>
                <a:effectLst/>
                <a:latin typeface="Consolas" panose="020B0609020204030204" pitchFamily="49" charset="0"/>
              </a:rPr>
              <a:t>	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BDBAA"/>
                </a:solidFill>
                <a:effectLst/>
                <a:latin typeface="Consolas" panose="020B0609020204030204" pitchFamily="49" charset="0"/>
              </a:rPr>
              <a:t>formatted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94DBFD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tank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Consolas" panose="020B0609020204030204" pitchFamily="49" charset="0"/>
              </a:rPr>
              <a:t>gunCaliber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499CD5"/>
                </a:solidFill>
                <a:effectLst/>
                <a:latin typeface="Consolas" panose="020B0609020204030204" pitchFamily="49" charset="0"/>
              </a:rPr>
              <a:t>case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39C8B0"/>
                </a:solidFill>
                <a:effectLst/>
                <a:latin typeface="Consolas" panose="020B0609020204030204" pitchFamily="49" charset="0"/>
              </a:rPr>
              <a:t>Vehicle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39C8B0"/>
                </a:solidFill>
                <a:effectLst/>
                <a:latin typeface="Consolas" panose="020B0609020204030204" pitchFamily="49" charset="0"/>
              </a:rPr>
              <a:t>Ship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39C8B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ship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-&gt;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D9069"/>
                </a:solidFill>
                <a:effectLst/>
                <a:latin typeface="Consolas" panose="020B0609020204030204" pitchFamily="49" charset="0"/>
              </a:rPr>
              <a:t>"This beauty, called %s can displace about %s tons of water"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D9069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D9069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BDBAA"/>
                </a:solidFill>
                <a:effectLst/>
                <a:latin typeface="Consolas" panose="020B0609020204030204" pitchFamily="49" charset="0"/>
              </a:rPr>
              <a:t>formatted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94DBFD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ship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Consolas" panose="020B0609020204030204" pitchFamily="49" charset="0"/>
              </a:rPr>
              <a:t>waterDisplacement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499CD5"/>
                </a:solidFill>
                <a:effectLst/>
                <a:latin typeface="Consolas" panose="020B0609020204030204" pitchFamily="49" charset="0"/>
              </a:rPr>
              <a:t>case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39C8B0"/>
                </a:solidFill>
                <a:effectLst/>
                <a:latin typeface="Consolas" panose="020B0609020204030204" pitchFamily="49" charset="0"/>
              </a:rPr>
              <a:t>Vehicle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39C8B0"/>
                </a:solidFill>
                <a:effectLst/>
                <a:latin typeface="Consolas" panose="020B0609020204030204" pitchFamily="49" charset="0"/>
              </a:rPr>
              <a:t>Airplane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39C8B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airplane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-&gt;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D9069"/>
                </a:solidFill>
                <a:effectLst/>
                <a:latin typeface="Consolas" panose="020B0609020204030204" pitchFamily="49" charset="0"/>
              </a:rPr>
              <a:t>"""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D9069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D9069"/>
                </a:solidFill>
                <a:effectLst/>
                <a:latin typeface="Consolas" panose="020B0609020204030204" pitchFamily="49" charset="0"/>
              </a:rPr>
              <a:t>        We need to reach at least %s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CD9069"/>
                </a:solidFill>
                <a:effectLst/>
                <a:latin typeface="Consolas" panose="020B0609020204030204" pitchFamily="49" charset="0"/>
              </a:rPr>
              <a:t>kmh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D9069"/>
                </a:solidFill>
                <a:effectLst/>
                <a:latin typeface="Consolas" panose="020B0609020204030204" pitchFamily="49" charset="0"/>
              </a:rPr>
              <a:t> to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7BA7D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D9069"/>
                </a:solidFill>
                <a:effectLst/>
                <a:latin typeface="Consolas" panose="020B0609020204030204" pitchFamily="49" charset="0"/>
              </a:rPr>
              <a:t>        be able to take off this plane named %s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7BA7D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D9069"/>
                </a:solidFill>
                <a:effectLst/>
                <a:latin typeface="Consolas" panose="020B0609020204030204" pitchFamily="49" charset="0"/>
              </a:rPr>
              <a:t>        """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D9069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D9069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BDBAA"/>
                </a:solidFill>
                <a:effectLst/>
                <a:latin typeface="Consolas" panose="020B0609020204030204" pitchFamily="49" charset="0"/>
              </a:rPr>
              <a:t>formatted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airplane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Consolas" panose="020B0609020204030204" pitchFamily="49" charset="0"/>
              </a:rPr>
              <a:t>takeOffSpeed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94DBFD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};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33784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293D9-2ADE-4ED7-B011-65B3F37C68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Record Deconstruction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319A0BAB-078C-4225-B286-0D29D5DD9417}"/>
              </a:ext>
            </a:extLst>
          </p:cNvPr>
          <p:cNvSpPr>
            <a:spLocks noGrp="1" noChangeArrowheads="1"/>
          </p:cNvSpPr>
          <p:nvPr>
            <p:ph sz="half" idx="1"/>
          </p:nvPr>
        </p:nvSpPr>
        <p:spPr bwMode="auto">
          <a:xfrm>
            <a:off x="2458955" y="1580050"/>
            <a:ext cx="7263441" cy="2862322"/>
          </a:xfrm>
          <a:prstGeom prst="rect">
            <a:avLst/>
          </a:prstGeom>
          <a:solidFill>
            <a:srgbClr val="1E1E1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499CD5"/>
                </a:solidFill>
                <a:effectLst/>
                <a:latin typeface="Consolas" panose="020B0609020204030204" pitchFamily="49" charset="0"/>
              </a:rPr>
              <a:t>private static double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calculatePerimeter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3D8F7F"/>
                </a:solidFill>
                <a:effectLst/>
                <a:latin typeface="Consolas" panose="020B0609020204030204" pitchFamily="49" charset="0"/>
              </a:rPr>
              <a:t>Shape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499CD5"/>
                </a:solidFill>
                <a:effectLst/>
                <a:latin typeface="Consolas" panose="020B0609020204030204" pitchFamily="49" charset="0"/>
              </a:rPr>
              <a:t>return switch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499CD5"/>
                </a:solidFill>
                <a:effectLst/>
                <a:latin typeface="Consolas" panose="020B0609020204030204" pitchFamily="49" charset="0"/>
              </a:rPr>
              <a:t>case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39C8B0"/>
                </a:solidFill>
                <a:effectLst/>
                <a:latin typeface="Consolas" panose="020B0609020204030204" pitchFamily="49" charset="0"/>
              </a:rPr>
              <a:t>Circle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499CD5"/>
                </a:solidFill>
                <a:effectLst/>
                <a:latin typeface="Consolas" panose="020B0609020204030204" pitchFamily="49" charset="0"/>
              </a:rPr>
              <a:t>var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        -&gt;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39C8B0"/>
                </a:solidFill>
                <a:effectLst/>
                <a:latin typeface="Consolas" panose="020B0609020204030204" pitchFamily="49" charset="0"/>
              </a:rPr>
              <a:t>Math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sz="1800" b="1" i="1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Consolas" panose="020B0609020204030204" pitchFamily="49" charset="0"/>
              </a:rPr>
              <a:t>PI</a:t>
            </a:r>
            <a:r>
              <a:rPr kumimoji="0" lang="en-US" altLang="en-US" sz="1800" b="1" i="1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B4CDA8"/>
                </a:solidFill>
                <a:effectLst/>
                <a:latin typeface="Consolas" panose="020B0609020204030204" pitchFamily="49" charset="0"/>
              </a:rPr>
              <a:t>2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499CD5"/>
                </a:solidFill>
                <a:effectLst/>
                <a:latin typeface="Consolas" panose="020B0609020204030204" pitchFamily="49" charset="0"/>
              </a:rPr>
              <a:t>case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39C8B0"/>
                </a:solidFill>
                <a:effectLst/>
                <a:latin typeface="Consolas" panose="020B0609020204030204" pitchFamily="49" charset="0"/>
              </a:rPr>
              <a:t>Rectangle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499CD5"/>
                </a:solidFill>
                <a:effectLst/>
                <a:latin typeface="Consolas" panose="020B0609020204030204" pitchFamily="49" charset="0"/>
              </a:rPr>
              <a:t>var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w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499CD5"/>
                </a:solidFill>
                <a:effectLst/>
                <a:latin typeface="Consolas" panose="020B0609020204030204" pitchFamily="49" charset="0"/>
              </a:rPr>
              <a:t>var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        -&gt;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B4CDA8"/>
                </a:solidFill>
                <a:effectLst/>
                <a:latin typeface="Consolas" panose="020B0609020204030204" pitchFamily="49" charset="0"/>
              </a:rPr>
              <a:t>2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 (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w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499CD5"/>
                </a:solidFill>
                <a:effectLst/>
                <a:latin typeface="Consolas" panose="020B0609020204030204" pitchFamily="49" charset="0"/>
              </a:rPr>
              <a:t>case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39C8B0"/>
                </a:solidFill>
                <a:effectLst/>
                <a:latin typeface="Consolas" panose="020B0609020204030204" pitchFamily="49" charset="0"/>
              </a:rPr>
              <a:t>Triangle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499CD5"/>
                </a:solidFill>
                <a:effectLst/>
                <a:latin typeface="Consolas" panose="020B0609020204030204" pitchFamily="49" charset="0"/>
              </a:rPr>
              <a:t>var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499CD5"/>
                </a:solidFill>
                <a:effectLst/>
                <a:latin typeface="Consolas" panose="020B0609020204030204" pitchFamily="49" charset="0"/>
              </a:rPr>
              <a:t>var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499CD5"/>
                </a:solidFill>
                <a:effectLst/>
                <a:latin typeface="Consolas" panose="020B0609020204030204" pitchFamily="49" charset="0"/>
              </a:rPr>
              <a:t>var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        -&gt;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};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14499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05DB56-81B6-57BF-40F4-8E0AA3B194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1DC33D-FE5A-C4D7-18D8-C4525BE41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Record Deconstruction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8739EC76-3F97-1393-D7FB-D952B851AA12}"/>
              </a:ext>
            </a:extLst>
          </p:cNvPr>
          <p:cNvSpPr>
            <a:spLocks noGrp="1" noChangeArrowheads="1"/>
          </p:cNvSpPr>
          <p:nvPr>
            <p:ph sz="half" idx="2"/>
          </p:nvPr>
        </p:nvSpPr>
        <p:spPr bwMode="auto">
          <a:xfrm>
            <a:off x="3492047" y="1580050"/>
            <a:ext cx="5197257" cy="4708981"/>
          </a:xfrm>
          <a:prstGeom prst="rect">
            <a:avLst/>
          </a:prstGeom>
          <a:solidFill>
            <a:srgbClr val="1E1E1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499CD5"/>
                </a:solidFill>
                <a:effectLst/>
                <a:latin typeface="Consolas" panose="020B0609020204030204" pitchFamily="49" charset="0"/>
              </a:rPr>
              <a:t>private static double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calculateArea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3D8F7F"/>
                </a:solidFill>
                <a:effectLst/>
                <a:latin typeface="Consolas" panose="020B0609020204030204" pitchFamily="49" charset="0"/>
              </a:rPr>
              <a:t>Shape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499CD5"/>
                </a:solidFill>
                <a:effectLst/>
                <a:latin typeface="Consolas" panose="020B0609020204030204" pitchFamily="49" charset="0"/>
              </a:rPr>
              <a:t>if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shape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499CD5"/>
                </a:solidFill>
                <a:effectLst/>
                <a:latin typeface="Consolas" panose="020B0609020204030204" pitchFamily="49" charset="0"/>
              </a:rPr>
              <a:t>instanceof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499CD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39C8B0"/>
                </a:solidFill>
                <a:effectLst/>
                <a:latin typeface="Consolas" panose="020B0609020204030204" pitchFamily="49" charset="0"/>
              </a:rPr>
              <a:t>Circle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499CD5"/>
                </a:solidFill>
                <a:effectLst/>
                <a:latin typeface="Consolas" panose="020B0609020204030204" pitchFamily="49" charset="0"/>
              </a:rPr>
              <a:t>var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 {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499CD5"/>
                </a:solidFill>
                <a:effectLst/>
                <a:latin typeface="Consolas" panose="020B0609020204030204" pitchFamily="49" charset="0"/>
              </a:rPr>
              <a:t>return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39C8B0"/>
                </a:solidFill>
                <a:effectLst/>
                <a:latin typeface="Consolas" panose="020B0609020204030204" pitchFamily="49" charset="0"/>
              </a:rPr>
              <a:t>Math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sz="1200" b="1" i="1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Consolas" panose="020B0609020204030204" pitchFamily="49" charset="0"/>
              </a:rPr>
              <a:t>PI</a:t>
            </a:r>
            <a:r>
              <a:rPr kumimoji="0" lang="en-US" altLang="en-US" sz="1200" b="1" i="1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}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499CD5"/>
                </a:solidFill>
                <a:effectLst/>
                <a:latin typeface="Consolas" panose="020B0609020204030204" pitchFamily="49" charset="0"/>
              </a:rPr>
              <a:t>if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shape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499CD5"/>
                </a:solidFill>
                <a:effectLst/>
                <a:latin typeface="Consolas" panose="020B0609020204030204" pitchFamily="49" charset="0"/>
              </a:rPr>
              <a:t>instanceof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499CD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39C8B0"/>
                </a:solidFill>
                <a:effectLst/>
                <a:latin typeface="Consolas" panose="020B0609020204030204" pitchFamily="49" charset="0"/>
              </a:rPr>
              <a:t>Rectangle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499CD5"/>
                </a:solidFill>
                <a:effectLst/>
                <a:latin typeface="Consolas" panose="020B0609020204030204" pitchFamily="49" charset="0"/>
              </a:rPr>
              <a:t>var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w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499CD5"/>
                </a:solidFill>
                <a:effectLst/>
                <a:latin typeface="Consolas" panose="020B0609020204030204" pitchFamily="49" charset="0"/>
              </a:rPr>
              <a:t>var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 {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499CD5"/>
                </a:solidFill>
                <a:effectLst/>
                <a:latin typeface="Consolas" panose="020B0609020204030204" pitchFamily="49" charset="0"/>
              </a:rPr>
              <a:t>return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w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}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99856"/>
                </a:solidFill>
                <a:effectLst/>
                <a:latin typeface="Consolas" panose="020B0609020204030204" pitchFamily="49" charset="0"/>
              </a:rPr>
              <a:t>// Heron's formula for calculating the area of a triangle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99856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99856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499CD5"/>
                </a:solidFill>
                <a:effectLst/>
                <a:latin typeface="Consolas" panose="020B0609020204030204" pitchFamily="49" charset="0"/>
              </a:rPr>
              <a:t>if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shape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499CD5"/>
                </a:solidFill>
                <a:effectLst/>
                <a:latin typeface="Consolas" panose="020B0609020204030204" pitchFamily="49" charset="0"/>
              </a:rPr>
              <a:t>instanceof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499CD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39C8B0"/>
                </a:solidFill>
                <a:effectLst/>
                <a:latin typeface="Consolas" panose="020B0609020204030204" pitchFamily="49" charset="0"/>
              </a:rPr>
              <a:t>Triangle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499CD5"/>
                </a:solidFill>
                <a:effectLst/>
                <a:latin typeface="Consolas" panose="020B0609020204030204" pitchFamily="49" charset="0"/>
              </a:rPr>
              <a:t>var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499CD5"/>
                </a:solidFill>
                <a:effectLst/>
                <a:latin typeface="Consolas" panose="020B0609020204030204" pitchFamily="49" charset="0"/>
              </a:rPr>
              <a:t>var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499CD5"/>
                </a:solidFill>
                <a:effectLst/>
                <a:latin typeface="Consolas" panose="020B0609020204030204" pitchFamily="49" charset="0"/>
              </a:rPr>
              <a:t>var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 {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499CD5"/>
                </a:solidFill>
                <a:effectLst/>
                <a:latin typeface="Consolas" panose="020B0609020204030204" pitchFamily="49" charset="0"/>
              </a:rPr>
              <a:t>var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94DBFD"/>
                </a:solidFill>
                <a:effectLst/>
                <a:latin typeface="Consolas" panose="020B0609020204030204" pitchFamily="49" charset="0"/>
              </a:rPr>
              <a:t>halfPerimeter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94DBFD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        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/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B4CD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499CD5"/>
                </a:solidFill>
                <a:effectLst/>
                <a:latin typeface="Consolas" panose="020B0609020204030204" pitchFamily="49" charset="0"/>
              </a:rPr>
              <a:t>return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39C8B0"/>
                </a:solidFill>
                <a:effectLst/>
                <a:latin typeface="Consolas" panose="020B0609020204030204" pitchFamily="49" charset="0"/>
              </a:rPr>
              <a:t>Math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sz="1200" b="0" i="1" u="none" strike="noStrike" cap="none" normalizeH="0" baseline="0" dirty="0" err="1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sqrt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94DBFD"/>
                </a:solidFill>
                <a:effectLst/>
                <a:latin typeface="Consolas" panose="020B0609020204030204" pitchFamily="49" charset="0"/>
              </a:rPr>
              <a:t>halfPerimeter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94DBFD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94DBFD"/>
                </a:solidFill>
                <a:effectLst/>
                <a:latin typeface="Consolas" panose="020B0609020204030204" pitchFamily="49" charset="0"/>
              </a:rPr>
              <a:t>          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 (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94DBFD"/>
                </a:solidFill>
                <a:effectLst/>
                <a:latin typeface="Consolas" panose="020B0609020204030204" pitchFamily="49" charset="0"/>
              </a:rPr>
              <a:t>halfPerimeter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94DBFD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            * (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94DBFD"/>
                </a:solidFill>
                <a:effectLst/>
                <a:latin typeface="Consolas" panose="020B0609020204030204" pitchFamily="49" charset="0"/>
              </a:rPr>
              <a:t>halfPerimeter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94DBFD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            * (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94DBFD"/>
                </a:solidFill>
                <a:effectLst/>
                <a:latin typeface="Consolas" panose="020B0609020204030204" pitchFamily="49" charset="0"/>
              </a:rPr>
              <a:t>halfPerimeter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94DBFD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}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99856"/>
                </a:solidFill>
                <a:effectLst/>
                <a:latin typeface="Consolas" panose="020B0609020204030204" pitchFamily="49" charset="0"/>
              </a:rPr>
              <a:t>// A method must return or throw something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99856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99856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499CD5"/>
                </a:solidFill>
                <a:effectLst/>
                <a:latin typeface="Consolas" panose="020B0609020204030204" pitchFamily="49" charset="0"/>
              </a:rPr>
              <a:t>throw new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DBDBAA"/>
                </a:solidFill>
                <a:effectLst/>
                <a:latin typeface="Consolas" panose="020B0609020204030204" pitchFamily="49" charset="0"/>
              </a:rPr>
              <a:t>IllegalArgumentException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D9069"/>
                </a:solidFill>
                <a:effectLst/>
                <a:latin typeface="Consolas" panose="020B0609020204030204" pitchFamily="49" charset="0"/>
              </a:rPr>
              <a:t>"Unknown shape: "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DBDBAA"/>
                </a:solidFill>
                <a:effectLst/>
                <a:latin typeface="Consolas" panose="020B0609020204030204" pitchFamily="49" charset="0"/>
              </a:rPr>
              <a:t>getClass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DBDBAA"/>
                </a:solidFill>
                <a:effectLst/>
                <a:latin typeface="Consolas" panose="020B0609020204030204" pitchFamily="49" charset="0"/>
              </a:rPr>
              <a:t>getName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13467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6F0E860-3413-420E-B326-5A427E137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9441" y="1233378"/>
            <a:ext cx="5441285" cy="2364964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200"/>
              <a:t>The Shift Towards Data-Oriented Programming in Java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C09A5AD-C940-478E-92D7-355BD77287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69441" y="3598339"/>
            <a:ext cx="5441286" cy="167533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i="1" dirty="0">
                <a:solidFill>
                  <a:srgbClr val="03D4EF"/>
                </a:solidFill>
              </a:rPr>
              <a:t>Data is the heart of all systems. Your code can compile, but nothing will work without the data it needs to process.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DBF7BBCC-A085-493E-83D9-01D4F8E889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-10649" y="1"/>
            <a:ext cx="4690532" cy="6858000"/>
          </a:xfrm>
          <a:prstGeom prst="rect">
            <a:avLst/>
          </a:prstGeom>
        </p:spPr>
      </p:pic>
      <p:pic>
        <p:nvPicPr>
          <p:cNvPr id="8" name="Picture 7" descr="Computer script on a screen">
            <a:extLst>
              <a:ext uri="{FF2B5EF4-FFF2-40B4-BE49-F238E27FC236}">
                <a16:creationId xmlns:a16="http://schemas.microsoft.com/office/drawing/2014/main" id="{43FEACEC-37DC-9D46-99B9-541647B0F62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7472" r="48031" b="-1"/>
          <a:stretch>
            <a:fillRect/>
          </a:stretch>
        </p:blipFill>
        <p:spPr>
          <a:xfrm>
            <a:off x="20" y="10"/>
            <a:ext cx="4571629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97851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766DD72-26C4-4EB7-AE89-0C3E88F15D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9472" y="609600"/>
            <a:ext cx="5844759" cy="97045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100"/>
              <a:t>The Shift Towards Data-Oriented Programming in Java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67A036B-F109-477D-A092-D947533E27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-10650" y="1"/>
            <a:ext cx="4966697" cy="6858000"/>
          </a:xfrm>
          <a:prstGeom prst="rect">
            <a:avLst/>
          </a:prstGeom>
        </p:spPr>
      </p:pic>
      <p:pic>
        <p:nvPicPr>
          <p:cNvPr id="7" name="Picture 6" descr="101010 data lines to infinity">
            <a:extLst>
              <a:ext uri="{FF2B5EF4-FFF2-40B4-BE49-F238E27FC236}">
                <a16:creationId xmlns:a16="http://schemas.microsoft.com/office/drawing/2014/main" id="{642ABCD6-57D1-0B3E-1F16-47139E35DB0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6356" r="22852" b="-1"/>
          <a:stretch>
            <a:fillRect/>
          </a:stretch>
        </p:blipFill>
        <p:spPr>
          <a:xfrm>
            <a:off x="632815" y="643465"/>
            <a:ext cx="4003193" cy="5103372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61A7951-2596-42C8-A08C-EFC9FC6811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9472" y="1828801"/>
            <a:ext cx="5844760" cy="3866048"/>
          </a:xfrm>
        </p:spPr>
        <p:txBody>
          <a:bodyPr anchor="ctr">
            <a:normAutofit/>
          </a:bodyPr>
          <a:lstStyle/>
          <a:p>
            <a:pPr>
              <a:buClr>
                <a:srgbClr val="6EFFD5"/>
              </a:buClr>
            </a:pPr>
            <a:r>
              <a:rPr lang="en-US"/>
              <a:t>Java is evolving to be more focused on data, rather than just behavior.</a:t>
            </a:r>
          </a:p>
          <a:p>
            <a:pPr lvl="1">
              <a:buClr>
                <a:srgbClr val="6EFFD5"/>
              </a:buClr>
            </a:pPr>
            <a:r>
              <a:rPr lang="en-US"/>
              <a:t>This paradigm emphasizes simple, transparent data structures over complex, stateful objects.</a:t>
            </a:r>
          </a:p>
          <a:p>
            <a:pPr lvl="1">
              <a:buClr>
                <a:srgbClr val="6EFFD5"/>
              </a:buClr>
            </a:pPr>
            <a:r>
              <a:rPr lang="en-US"/>
              <a:t>The goal is to reduce boilerplate and create more readable, predictable code.</a:t>
            </a:r>
          </a:p>
          <a:p>
            <a:pPr lvl="1">
              <a:buClr>
                <a:srgbClr val="6EFFD5"/>
              </a:buClr>
            </a:pPr>
            <a:r>
              <a:rPr lang="en-US"/>
              <a:t>The focus is on "what the data is" rather than "what the object can do".</a:t>
            </a:r>
          </a:p>
        </p:txBody>
      </p:sp>
    </p:spTree>
    <p:extLst>
      <p:ext uri="{BB962C8B-B14F-4D97-AF65-F5344CB8AC3E}">
        <p14:creationId xmlns:p14="http://schemas.microsoft.com/office/powerpoint/2010/main" val="158275856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C160DF-861E-4188-A614-DE6343909E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6160" y="609600"/>
            <a:ext cx="5978072" cy="97045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100"/>
              <a:t>The Shift Towards Data-Oriented Programming in Java</a:t>
            </a:r>
          </a:p>
        </p:txBody>
      </p:sp>
      <p:pic>
        <p:nvPicPr>
          <p:cNvPr id="5" name="Picture 4" descr="Programming data on computer monitor">
            <a:extLst>
              <a:ext uri="{FF2B5EF4-FFF2-40B4-BE49-F238E27FC236}">
                <a16:creationId xmlns:a16="http://schemas.microsoft.com/office/drawing/2014/main" id="{5B0341A0-0FAF-959C-3D53-C22F76353B0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6483" r="9020" b="-2"/>
          <a:stretch>
            <a:fillRect/>
          </a:stretch>
        </p:blipFill>
        <p:spPr>
          <a:xfrm>
            <a:off x="-10649" y="1"/>
            <a:ext cx="4571649" cy="6858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E48353-C731-43AC-9140-D6F3ECB836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6160" y="1828800"/>
            <a:ext cx="6537840" cy="4660899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buClr>
                <a:srgbClr val="4CE8FD"/>
              </a:buClr>
            </a:pPr>
            <a:r>
              <a:rPr lang="en-US" sz="1600" dirty="0"/>
              <a:t>Modern language features directly support this data-oriented approach.</a:t>
            </a:r>
          </a:p>
          <a:p>
            <a:pPr lvl="1">
              <a:lnSpc>
                <a:spcPct val="90000"/>
              </a:lnSpc>
              <a:buClr>
                <a:srgbClr val="4CE8FD"/>
              </a:buClr>
            </a:pPr>
            <a:r>
              <a:rPr lang="en-US" sz="1600" dirty="0"/>
              <a:t>Records: A concise syntax for creating immutable data carrier classes, automatically providing a constructor, getters, </a:t>
            </a:r>
            <a:r>
              <a:rPr lang="en-US" sz="1600" i="1" dirty="0"/>
              <a:t>equals()</a:t>
            </a:r>
            <a:r>
              <a:rPr lang="en-US" sz="1600" dirty="0"/>
              <a:t>, </a:t>
            </a:r>
            <a:r>
              <a:rPr lang="en-US" sz="1600" i="1" dirty="0" err="1"/>
              <a:t>hashCode</a:t>
            </a:r>
            <a:r>
              <a:rPr lang="en-US" sz="1600" i="1" dirty="0"/>
              <a:t>()</a:t>
            </a:r>
            <a:r>
              <a:rPr lang="en-US" sz="1600" dirty="0"/>
              <a:t>, and </a:t>
            </a:r>
            <a:r>
              <a:rPr lang="en-US" sz="1600" i="1" dirty="0" err="1"/>
              <a:t>toString</a:t>
            </a:r>
            <a:r>
              <a:rPr lang="en-US" sz="1600" i="1" dirty="0"/>
              <a:t>()</a:t>
            </a:r>
            <a:r>
              <a:rPr lang="en-US" sz="1600" dirty="0"/>
              <a:t>.</a:t>
            </a:r>
          </a:p>
          <a:p>
            <a:pPr lvl="1">
              <a:lnSpc>
                <a:spcPct val="90000"/>
              </a:lnSpc>
              <a:buClr>
                <a:srgbClr val="4CE8FD"/>
              </a:buClr>
            </a:pPr>
            <a:r>
              <a:rPr lang="en-US" sz="1600" dirty="0"/>
              <a:t>Pattern Matching for </a:t>
            </a:r>
            <a:r>
              <a:rPr lang="en-US" sz="1600" i="1" dirty="0" err="1"/>
              <a:t>instanceof</a:t>
            </a:r>
            <a:r>
              <a:rPr lang="en-US" sz="1600" dirty="0"/>
              <a:t>: Simplifies type checking and casting by combining the check and variable assignment into a single, cleaner expression.</a:t>
            </a:r>
          </a:p>
          <a:p>
            <a:pPr lvl="1">
              <a:lnSpc>
                <a:spcPct val="90000"/>
              </a:lnSpc>
              <a:buClr>
                <a:srgbClr val="4CE8FD"/>
              </a:buClr>
            </a:pPr>
            <a:r>
              <a:rPr lang="en-US" sz="1600" dirty="0"/>
              <a:t>Pattern Matching for switch: Allows switch statements to work on types, not just primitive values or </a:t>
            </a:r>
            <a:r>
              <a:rPr lang="en-US" sz="1600" dirty="0" err="1"/>
              <a:t>enums</a:t>
            </a:r>
            <a:r>
              <a:rPr lang="en-US" sz="1600" dirty="0"/>
              <a:t>, enabling more expressive and type-safe conditional logic.</a:t>
            </a:r>
          </a:p>
          <a:p>
            <a:pPr lvl="1">
              <a:lnSpc>
                <a:spcPct val="90000"/>
              </a:lnSpc>
              <a:buClr>
                <a:srgbClr val="4CE8FD"/>
              </a:buClr>
            </a:pPr>
            <a:r>
              <a:rPr lang="en-US" sz="1600" dirty="0"/>
              <a:t>Sealed Classes: Explicitly declare which classes can extend a parent class or interface, providing a powerful way to work with a known hierarchy of types in conjunction with pattern matching.</a:t>
            </a:r>
          </a:p>
          <a:p>
            <a:pPr>
              <a:lnSpc>
                <a:spcPct val="90000"/>
              </a:lnSpc>
              <a:buClr>
                <a:srgbClr val="4CE8FD"/>
              </a:buClr>
            </a:pPr>
            <a:endParaRPr lang="en-US" sz="1600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59DF61F-9058-49C9-8F75-DC501F983B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-10649" y="1"/>
            <a:ext cx="46905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9821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67C86C-7837-404E-943F-0EF460E79A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 of Underrated Optional</a:t>
            </a:r>
          </a:p>
        </p:txBody>
      </p:sp>
      <p:sp>
        <p:nvSpPr>
          <p:cNvPr id="10" name="Rectangle 5">
            <a:extLst>
              <a:ext uri="{FF2B5EF4-FFF2-40B4-BE49-F238E27FC236}">
                <a16:creationId xmlns:a16="http://schemas.microsoft.com/office/drawing/2014/main" id="{4A2AE0D6-5491-4098-A78E-A81364FF2EA4}"/>
              </a:ext>
            </a:extLst>
          </p:cNvPr>
          <p:cNvSpPr>
            <a:spLocks noGrp="1" noChangeArrowheads="1"/>
          </p:cNvSpPr>
          <p:nvPr>
            <p:ph sz="half" idx="1"/>
          </p:nvPr>
        </p:nvSpPr>
        <p:spPr bwMode="auto">
          <a:xfrm>
            <a:off x="3122845" y="2028616"/>
            <a:ext cx="5935662" cy="2800767"/>
          </a:xfrm>
          <a:prstGeom prst="rect">
            <a:avLst/>
          </a:prstGeom>
          <a:solidFill>
            <a:srgbClr val="1E1E1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499CD5"/>
                </a:solidFill>
                <a:effectLst/>
                <a:latin typeface="Consolas" panose="020B0609020204030204" pitchFamily="49" charset="0"/>
              </a:rPr>
              <a:t>if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lifeCycleChange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DBDBAA"/>
                </a:solidFill>
                <a:effectLst/>
                <a:latin typeface="Consolas" panose="020B0609020204030204" pitchFamily="49" charset="0"/>
              </a:rPr>
              <a:t>getVehicle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!=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499CD5"/>
                </a:solidFill>
                <a:effectLst/>
                <a:latin typeface="Consolas" panose="020B0609020204030204" pitchFamily="49" charset="0"/>
              </a:rPr>
              <a:t>null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499CD5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499CD5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&amp;&amp;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lifeCycleChange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DBDBAA"/>
                </a:solidFill>
                <a:effectLst/>
                <a:latin typeface="Consolas" panose="020B0609020204030204" pitchFamily="49" charset="0"/>
              </a:rPr>
              <a:t>getVehicle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60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	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DBDBAA"/>
                </a:solidFill>
                <a:effectLst/>
                <a:latin typeface="Consolas" panose="020B0609020204030204" pitchFamily="49" charset="0"/>
              </a:rPr>
              <a:t>getVehicleInfo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!=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499CD5"/>
                </a:solidFill>
                <a:effectLst/>
                <a:latin typeface="Consolas" panose="020B0609020204030204" pitchFamily="49" charset="0"/>
              </a:rPr>
              <a:t>null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499CD5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499CD5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&amp;&amp;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lifeCycleChange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DBDBAA"/>
                </a:solidFill>
                <a:effectLst/>
                <a:latin typeface="Consolas" panose="020B0609020204030204" pitchFamily="49" charset="0"/>
              </a:rPr>
              <a:t>getVehicle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60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	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DBDBAA"/>
                </a:solidFill>
                <a:effectLst/>
                <a:latin typeface="Consolas" panose="020B0609020204030204" pitchFamily="49" charset="0"/>
              </a:rPr>
              <a:t>getVehicleInfo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    .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DBDBAA"/>
                </a:solidFill>
                <a:effectLst/>
                <a:latin typeface="Consolas" panose="020B0609020204030204" pitchFamily="49" charset="0"/>
              </a:rPr>
              <a:t>getEcuGeneration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!=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499CD5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attribute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DBDBAA"/>
                </a:solidFill>
                <a:effectLst/>
                <a:latin typeface="Consolas" panose="020B0609020204030204" pitchFamily="49" charset="0"/>
              </a:rPr>
              <a:t>put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D906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CD9069"/>
                </a:solidFill>
                <a:effectLst/>
                <a:latin typeface="Consolas" panose="020B0609020204030204" pitchFamily="49" charset="0"/>
              </a:rPr>
              <a:t>ecuGeneration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D906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  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lifeCycleChange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DBDBAA"/>
                </a:solidFill>
                <a:effectLst/>
                <a:latin typeface="Consolas" panose="020B0609020204030204" pitchFamily="49" charset="0"/>
              </a:rPr>
              <a:t>getVehicle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60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		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DBDBAA"/>
                </a:solidFill>
                <a:effectLst/>
                <a:latin typeface="Consolas" panose="020B0609020204030204" pitchFamily="49" charset="0"/>
              </a:rPr>
              <a:t>getVehicleInfo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altLang="en-US" sz="1600" dirty="0">
              <a:ln>
                <a:noFill/>
              </a:ln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		.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DBDBAA"/>
                </a:solidFill>
                <a:effectLst/>
                <a:latin typeface="Consolas" panose="020B0609020204030204" pitchFamily="49" charset="0"/>
              </a:rPr>
              <a:t>getEcuGeneration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());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006428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1B5489F-878E-4F89-B1BB-91CA6FE399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1791" y="835383"/>
            <a:ext cx="3382832" cy="349954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4200"/>
              <a:t>Q &amp; A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FAD96E2-7B73-48E7-B6EE-827388A5ED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61789" y="4334933"/>
            <a:ext cx="3382831" cy="1185333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i="1">
                <a:solidFill>
                  <a:srgbClr val="B8A37C"/>
                </a:solidFill>
              </a:rPr>
              <a:t>New shiny things get confused and refused to elaborate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8187575-5CB4-477B-AA47-020C6D2A78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4552950" y="1"/>
            <a:ext cx="7639050" cy="6858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E585F70-7C5D-424E-A182-39507AF48A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7501468" y="1"/>
            <a:ext cx="4690532" cy="6858000"/>
          </a:xfrm>
          <a:prstGeom prst="rect">
            <a:avLst/>
          </a:prstGeom>
        </p:spPr>
      </p:pic>
      <p:pic>
        <p:nvPicPr>
          <p:cNvPr id="7" name="Picture 6" descr="Question marks in a line and one question mark is lit">
            <a:extLst>
              <a:ext uri="{FF2B5EF4-FFF2-40B4-BE49-F238E27FC236}">
                <a16:creationId xmlns:a16="http://schemas.microsoft.com/office/drawing/2014/main" id="{C14AA1FA-DEFE-339A-9C61-659F2AFB505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26633" b="-1"/>
          <a:stretch>
            <a:fillRect/>
          </a:stretch>
        </p:blipFill>
        <p:spPr>
          <a:xfrm>
            <a:off x="4654297" y="10"/>
            <a:ext cx="7537704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00122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D0FD43-3BC2-43F2-B930-8705271BB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Thank You!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530BCD-317F-4040-8989-C7C8E3B8C0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1"/>
              <a:t>Now go forth and migrate your projects to Java 17+ responsibly!</a:t>
            </a:r>
          </a:p>
        </p:txBody>
      </p:sp>
    </p:spTree>
    <p:extLst>
      <p:ext uri="{BB962C8B-B14F-4D97-AF65-F5344CB8AC3E}">
        <p14:creationId xmlns:p14="http://schemas.microsoft.com/office/powerpoint/2010/main" val="20474483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687025-A00D-DE7E-0C92-606A58B0B6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943A62-9E7B-9F76-535B-601D49713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 of Underrated Optional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F71290DF-60D8-9DFD-F8DE-88A62AA8FBA1}"/>
              </a:ext>
            </a:extLst>
          </p:cNvPr>
          <p:cNvSpPr>
            <a:spLocks noGrp="1" noChangeArrowheads="1"/>
          </p:cNvSpPr>
          <p:nvPr>
            <p:ph sz="half" idx="2"/>
          </p:nvPr>
        </p:nvSpPr>
        <p:spPr bwMode="auto">
          <a:xfrm>
            <a:off x="3249193" y="2767280"/>
            <a:ext cx="5682966" cy="1323439"/>
          </a:xfrm>
          <a:prstGeom prst="rect">
            <a:avLst/>
          </a:prstGeom>
          <a:solidFill>
            <a:srgbClr val="1E1E1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39C8B0"/>
                </a:solidFill>
                <a:effectLst/>
                <a:latin typeface="Consolas" panose="020B0609020204030204" pitchFamily="49" charset="0"/>
              </a:rPr>
              <a:t>Optional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.ofNullable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lifeCycleChange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DBDBAA"/>
                </a:solidFill>
                <a:effectLst/>
                <a:latin typeface="Consolas" panose="020B0609020204030204" pitchFamily="49" charset="0"/>
              </a:rPr>
              <a:t>getVehicle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.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BDBAA"/>
                </a:solidFill>
                <a:effectLst/>
                <a:latin typeface="Consolas" panose="020B0609020204030204" pitchFamily="49" charset="0"/>
              </a:rPr>
              <a:t>map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-&gt;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DBDBAA"/>
                </a:solidFill>
                <a:effectLst/>
                <a:latin typeface="Consolas" panose="020B0609020204030204" pitchFamily="49" charset="0"/>
              </a:rPr>
              <a:t>getVehicleInfo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.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BDBAA"/>
                </a:solidFill>
                <a:effectLst/>
                <a:latin typeface="Consolas" panose="020B0609020204030204" pitchFamily="49" charset="0"/>
              </a:rPr>
              <a:t>map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-&gt;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DBDBAA"/>
                </a:solidFill>
                <a:effectLst/>
                <a:latin typeface="Consolas" panose="020B0609020204030204" pitchFamily="49" charset="0"/>
              </a:rPr>
              <a:t>getEcuGeneration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.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DBDBAA"/>
                </a:solidFill>
                <a:effectLst/>
                <a:latin typeface="Consolas" panose="020B0609020204030204" pitchFamily="49" charset="0"/>
              </a:rPr>
              <a:t>ifPresent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-&gt; 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attribute.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DBDBAA"/>
                </a:solidFill>
                <a:effectLst/>
                <a:latin typeface="Consolas" panose="020B0609020204030204" pitchFamily="49" charset="0"/>
              </a:rPr>
              <a:t>put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D906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CD9069"/>
                </a:solidFill>
                <a:effectLst/>
                <a:latin typeface="Consolas" panose="020B0609020204030204" pitchFamily="49" charset="0"/>
              </a:rPr>
              <a:t>ecuGeneration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D906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));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17833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071BB3D-049E-468F-B528-6714DC3A77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End of a Legend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2D53E86-938F-465B-810B-4337125531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43049" y="1576833"/>
            <a:ext cx="6695254" cy="5142483"/>
          </a:xfrm>
        </p:spPr>
        <p:txBody>
          <a:bodyPr>
            <a:normAutofit fontScale="92500"/>
          </a:bodyPr>
          <a:lstStyle/>
          <a:p>
            <a:r>
              <a:rPr lang="en-US" dirty="0"/>
              <a:t>Spring Boot 2.7.x is the final version to support JDK 8</a:t>
            </a:r>
          </a:p>
          <a:p>
            <a:pPr lvl="1"/>
            <a:r>
              <a:rPr lang="en-US" dirty="0"/>
              <a:t>No more CVE fixing and patching, new Spring Boot project will start from Spring Boot 3;</a:t>
            </a:r>
          </a:p>
          <a:p>
            <a:pPr lvl="2"/>
            <a:r>
              <a:rPr lang="en-US" strike="sngStrike" dirty="0"/>
              <a:t>Unless you pay Spring Boot team money to extend the support</a:t>
            </a:r>
          </a:p>
          <a:p>
            <a:pPr lvl="1"/>
            <a:r>
              <a:rPr lang="en-US" dirty="0"/>
              <a:t>And migration projects are well under way from SB2 to SB3.</a:t>
            </a:r>
          </a:p>
          <a:p>
            <a:pPr lvl="1"/>
            <a:r>
              <a:rPr lang="en-US" i="1" strike="sngStrike" dirty="0"/>
              <a:t>Project that requires JDK below 17 may be considered a red flag.</a:t>
            </a:r>
          </a:p>
          <a:p>
            <a:r>
              <a:rPr lang="en-US" dirty="0"/>
              <a:t>Spring Boot 3 mandates JDK 17 as the minimum baseline</a:t>
            </a:r>
          </a:p>
          <a:p>
            <a:r>
              <a:rPr lang="en-US" dirty="0"/>
              <a:t>There is no simple "backporting" of a new Spring Boot application to an old JDK. </a:t>
            </a:r>
          </a:p>
          <a:p>
            <a:r>
              <a:rPr lang="en-US" dirty="0"/>
              <a:t>Therefore, you may as well make use of JDK 17+’s new features to make your life less tedious. </a:t>
            </a:r>
          </a:p>
          <a:p>
            <a:r>
              <a:rPr lang="en-US" dirty="0"/>
              <a:t>Some projects started using JDK 21’s Virtual Threads so it is good to know about new features in JDK 21.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36387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1AA921D-99E7-499F-8179-8684638FB3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1933" y="524933"/>
            <a:ext cx="5808133" cy="5808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4426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1468AE3-413E-4E08-906A-5D901C6D1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JDK 9 (September 2017)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B69CD98-D61A-48AF-9A5E-09E6C5C5A7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1"/>
              <a:t>The underrated underdog that was nevertheless revolutionary</a:t>
            </a:r>
          </a:p>
        </p:txBody>
      </p:sp>
    </p:spTree>
    <p:extLst>
      <p:ext uri="{BB962C8B-B14F-4D97-AF65-F5344CB8AC3E}">
        <p14:creationId xmlns:p14="http://schemas.microsoft.com/office/powerpoint/2010/main" val="28485740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6848957-0CBD-4E4C-AC92-9469A5EF32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>
            <a:normAutofit/>
          </a:bodyPr>
          <a:lstStyle/>
          <a:p>
            <a:r>
              <a:rPr lang="en-US"/>
              <a:t>JDK 9 (September 2017)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8D526D7-C782-4F65-A21F-A6B40D869B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" t="2669" r="616"/>
          <a:stretch/>
        </p:blipFill>
        <p:spPr>
          <a:xfrm>
            <a:off x="-1" y="1731964"/>
            <a:ext cx="12192001" cy="5126036"/>
          </a:xfrm>
          <a:prstGeom prst="rect">
            <a:avLst/>
          </a:prstGeom>
          <a:effectLst>
            <a:innerShdw blurRad="63500" dist="50800" dir="16200000">
              <a:prstClr val="black">
                <a:alpha val="50000"/>
              </a:prstClr>
            </a:innerShdw>
          </a:effectLst>
        </p:spPr>
      </p:pic>
      <p:graphicFrame>
        <p:nvGraphicFramePr>
          <p:cNvPr id="14" name="Content Placeholder 4">
            <a:extLst>
              <a:ext uri="{FF2B5EF4-FFF2-40B4-BE49-F238E27FC236}">
                <a16:creationId xmlns:a16="http://schemas.microsoft.com/office/drawing/2014/main" id="{287973A6-D714-5FC2-F4DA-5467129BB96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227884"/>
              </p:ext>
            </p:extLst>
          </p:nvPr>
        </p:nvGraphicFramePr>
        <p:xfrm>
          <a:off x="914400" y="1892830"/>
          <a:ext cx="10353675" cy="38983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48504995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TM04033929[[fn=Slate]]</Template>
  <TotalTime>419</TotalTime>
  <Words>2623</Words>
  <Application>Microsoft Office PowerPoint</Application>
  <PresentationFormat>Widescreen</PresentationFormat>
  <Paragraphs>155</Paragraphs>
  <Slides>41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6" baseType="lpstr">
      <vt:lpstr>Arial</vt:lpstr>
      <vt:lpstr>Calisto MT</vt:lpstr>
      <vt:lpstr>Consolas</vt:lpstr>
      <vt:lpstr>Wingdings 2</vt:lpstr>
      <vt:lpstr>Slate</vt:lpstr>
      <vt:lpstr>From Java 8 to Java 21</vt:lpstr>
      <vt:lpstr>Forewords about Java 8</vt:lpstr>
      <vt:lpstr>Forewords about Java 8</vt:lpstr>
      <vt:lpstr>Example of Underrated Optional</vt:lpstr>
      <vt:lpstr>Example of Underrated Optional</vt:lpstr>
      <vt:lpstr>The End of a Legend</vt:lpstr>
      <vt:lpstr>PowerPoint Presentation</vt:lpstr>
      <vt:lpstr>JDK 9 (September 2017)</vt:lpstr>
      <vt:lpstr>JDK 9 (September 2017)</vt:lpstr>
      <vt:lpstr>JDK 9 (September 2017)</vt:lpstr>
      <vt:lpstr>JDK 10 (March 2018)</vt:lpstr>
      <vt:lpstr>JDK 10 (March 2018)</vt:lpstr>
      <vt:lpstr>var keyword</vt:lpstr>
      <vt:lpstr>PowerPoint Presentation</vt:lpstr>
      <vt:lpstr>JDK 14 (March 2020)</vt:lpstr>
      <vt:lpstr>JDK 14 (March 2020)</vt:lpstr>
      <vt:lpstr>Enhanced switch expression</vt:lpstr>
      <vt:lpstr>JDK 15 (September 2020)</vt:lpstr>
      <vt:lpstr>JDK 15 (September 2020)</vt:lpstr>
      <vt:lpstr>Text Block</vt:lpstr>
      <vt:lpstr>Text Block</vt:lpstr>
      <vt:lpstr>JDK 16 (March 2021)</vt:lpstr>
      <vt:lpstr>JDK 16 (March 2021)</vt:lpstr>
      <vt:lpstr>Pattern Matching for instanceof</vt:lpstr>
      <vt:lpstr>Pattern Matching for instanceof</vt:lpstr>
      <vt:lpstr>Java Records</vt:lpstr>
      <vt:lpstr>Java Records</vt:lpstr>
      <vt:lpstr>Java Records</vt:lpstr>
      <vt:lpstr>Java Records</vt:lpstr>
      <vt:lpstr>JDK 21 (September 2023)</vt:lpstr>
      <vt:lpstr>JDK 21 (September 2023)</vt:lpstr>
      <vt:lpstr>PowerPoint Presentation</vt:lpstr>
      <vt:lpstr>Pattern Matching for Switch Expression</vt:lpstr>
      <vt:lpstr>Pattern Matching for Switch Expression</vt:lpstr>
      <vt:lpstr>Record Deconstruction</vt:lpstr>
      <vt:lpstr>Record Deconstruction</vt:lpstr>
      <vt:lpstr>The Shift Towards Data-Oriented Programming in Java</vt:lpstr>
      <vt:lpstr>The Shift Towards Data-Oriented Programming in Java</vt:lpstr>
      <vt:lpstr>The Shift Towards Data-Oriented Programming in Java</vt:lpstr>
      <vt:lpstr>Q &amp; A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From Java 8 to Java 21</dc:title>
  <dc:creator>Vu Linh Nguyen</dc:creator>
  <cp:lastModifiedBy>Linh Nguyen Vu</cp:lastModifiedBy>
  <cp:revision>58</cp:revision>
  <dcterms:created xsi:type="dcterms:W3CDTF">2025-08-09T09:45:10Z</dcterms:created>
  <dcterms:modified xsi:type="dcterms:W3CDTF">2025-08-14T04:26:27Z</dcterms:modified>
</cp:coreProperties>
</file>